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57" r:id="rId2"/>
    <p:sldId id="258" r:id="rId3"/>
    <p:sldId id="262" r:id="rId4"/>
    <p:sldId id="260" r:id="rId5"/>
    <p:sldId id="259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8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onstantin" initials="K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1243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commentAuthors" Target="commentAuthors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image" Target="../media/image3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42D5E0-AA33-422D-9527-A89F3EB26B56}" type="datetimeFigureOut">
              <a:rPr lang="ru-RU" smtClean="0"/>
              <a:pPr/>
              <a:t>10.06.2014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CE8E52-A540-4015-A88C-0E0CDBBFFF6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95297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C1EA48C-DC04-472C-96AB-4A80D07ABCD8}" type="slidenum">
              <a:rPr lang="ru-RU" i="0"/>
              <a:pPr eaLnBrk="1" hangingPunct="1"/>
              <a:t>12</a:t>
            </a:fld>
            <a:endParaRPr lang="ru-RU" i="0" dirty="0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dirty="0" smtClean="0">
                <a:latin typeface="Arial" charset="0"/>
              </a:rPr>
              <a:t>Наиболее важными являются параметры: пробег и количество стоек.</a:t>
            </a:r>
          </a:p>
        </p:txBody>
      </p:sp>
    </p:spTree>
    <p:extLst>
      <p:ext uri="{BB962C8B-B14F-4D97-AF65-F5344CB8AC3E}">
        <p14:creationId xmlns:p14="http://schemas.microsoft.com/office/powerpoint/2010/main" val="4165060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307D80A-46D4-44E8-AB3F-070B51DCAEDC}" type="slidenum">
              <a:rPr lang="ru-RU" i="0"/>
              <a:pPr eaLnBrk="1" hangingPunct="1"/>
              <a:t>13</a:t>
            </a:fld>
            <a:endParaRPr lang="ru-RU" i="0" dirty="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dirty="0" smtClean="0">
                <a:latin typeface="Arial" charset="0"/>
              </a:rPr>
              <a:t>Наиболее важными являются параметры: время на свету, количество стоек.</a:t>
            </a:r>
          </a:p>
        </p:txBody>
      </p:sp>
    </p:spTree>
    <p:extLst>
      <p:ext uri="{BB962C8B-B14F-4D97-AF65-F5344CB8AC3E}">
        <p14:creationId xmlns:p14="http://schemas.microsoft.com/office/powerpoint/2010/main" val="4953928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0B8D47D-47E8-46EB-8DF8-380E4C752FFD}" type="slidenum">
              <a:rPr lang="ru-RU" i="0"/>
              <a:pPr eaLnBrk="1" hangingPunct="1"/>
              <a:t>14</a:t>
            </a:fld>
            <a:endParaRPr lang="ru-RU" i="0" dirty="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dirty="0" smtClean="0">
                <a:latin typeface="Arial" charset="0"/>
              </a:rPr>
              <a:t>	Оценку неврологического статуса у животных проводили по модифицированной шкале mNSS (</a:t>
            </a:r>
            <a:r>
              <a:rPr lang="en-US" dirty="0" smtClean="0">
                <a:latin typeface="Arial" charset="0"/>
              </a:rPr>
              <a:t>modified Neurological Severity Score</a:t>
            </a:r>
            <a:r>
              <a:rPr lang="ru-RU" dirty="0" smtClean="0">
                <a:latin typeface="Arial" charset="0"/>
              </a:rPr>
              <a:t>,  </a:t>
            </a:r>
            <a:r>
              <a:rPr lang="en-US" dirty="0" smtClean="0">
                <a:latin typeface="Arial" charset="0"/>
              </a:rPr>
              <a:t>J</a:t>
            </a:r>
            <a:r>
              <a:rPr lang="ru-RU" dirty="0" smtClean="0">
                <a:latin typeface="Arial" charset="0"/>
              </a:rPr>
              <a:t>.</a:t>
            </a:r>
            <a:r>
              <a:rPr lang="en-GB" dirty="0" smtClean="0">
                <a:latin typeface="Arial" charset="0"/>
              </a:rPr>
              <a:t>Chen</a:t>
            </a:r>
            <a:r>
              <a:rPr lang="ru-RU" dirty="0" smtClean="0">
                <a:latin typeface="Arial" charset="0"/>
              </a:rPr>
              <a:t> с соавт., 2001) до операции, на 1, 3, 5 и 10–17–е сутки после окклюзии СМА. Суммарный балл 13–17 расценивали как показатель легкого поражения, 7–12 баллов – средней тяжести и 1–6 баллов – тяжелого поражения. Интегративную деятельность мозга оценивали по поведению животных в тестах "Открытое поле" и "Крестообразный лабиринт" [18-21]. </a:t>
            </a:r>
          </a:p>
        </p:txBody>
      </p:sp>
    </p:spTree>
    <p:extLst>
      <p:ext uri="{BB962C8B-B14F-4D97-AF65-F5344CB8AC3E}">
        <p14:creationId xmlns:p14="http://schemas.microsoft.com/office/powerpoint/2010/main" val="35264728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26C1607-B2CA-4A4E-B6F9-123560544C0C}" type="slidenum">
              <a:rPr lang="ru-RU" i="0"/>
              <a:pPr eaLnBrk="1" hangingPunct="1"/>
              <a:t>15</a:t>
            </a:fld>
            <a:endParaRPr lang="ru-RU" i="0" dirty="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dirty="0" smtClean="0">
                <a:latin typeface="Arial" charset="0"/>
              </a:rPr>
              <a:t>Все эксперименты проводятся на магнитно-резонансном томографе компании Брукер с индукцией магнитного поля 7 тесла и градиентной системой 105 мТл/м. С использованием различных катушек как поверхностных, работающих на прием сигнала, так и объемного типа (приемно-передающих). Высокая индукция магнитного поля, мощная градиентная система, програмное обеспечение позволяют решать множество научных задач и получать изображения с высоким разрешением. Животные перед исследованием наркотизируются и помещаются в систему позиционирования с терморегуляцией и стереотаксисом. Во время исследования контролируются частота дыхания, сердечная деятельность и температура объекта с помощью системы для контроля жизнедеятельности. С помощью данной системы также можно производить сканирование животного с синхронизацией по дыханию или по сердечной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42061907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8E94C09-650C-4316-A497-18D17263C4FB}" type="slidenum">
              <a:rPr lang="ru-RU" i="0"/>
              <a:pPr eaLnBrk="1" hangingPunct="1"/>
              <a:t>17</a:t>
            </a:fld>
            <a:endParaRPr lang="ru-RU" i="0" dirty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33046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0BBA500-ACBF-479B-AD35-48C23DC6F0E1}" type="slidenum">
              <a:rPr lang="ru-RU" i="0"/>
              <a:pPr eaLnBrk="1" hangingPunct="1"/>
              <a:t>18</a:t>
            </a:fld>
            <a:endParaRPr lang="ru-RU" i="0" dirty="0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/>
            <a:r>
              <a:rPr lang="ru-RU" dirty="0" smtClean="0">
                <a:latin typeface="Arial" charset="0"/>
              </a:rPr>
              <a:t>Были описаны варианты побочных патологических проявлений мозга и мягких тканей головы при данном способе моделирования инфаркта, таких как  отек и гематома мягких тканей головы, смещение срединных структур мозга, церебрит, воспалительная реакция оболочек мозга. Данные проявления нежелательны при исследовании инфаркта мозга и являются отрицательной стороной данной модели.</a:t>
            </a:r>
          </a:p>
          <a:p>
            <a:pPr marL="228600" indent="-228600"/>
            <a:r>
              <a:rPr lang="ru-RU" dirty="0" smtClean="0">
                <a:latin typeface="Arial" charset="0"/>
              </a:rPr>
              <a:t>В работе произведена оценка влияния стволовых клеток на очаг инфаркта и остальные патологические изменения в мозге. Введение мезенхимальных стволовых клеток не влияет на скорость регресса инфаркта мозга у крыс с  дистальной окклюзией средней мозговой артерии, но приводит на 7-е сутки к достоверному уменьшению объема полушария мозга с зоной поражения, что коррелирует с достоверным улучшением неврологического статуса животных. </a:t>
            </a:r>
          </a:p>
        </p:txBody>
      </p:sp>
    </p:spTree>
    <p:extLst>
      <p:ext uri="{BB962C8B-B14F-4D97-AF65-F5344CB8AC3E}">
        <p14:creationId xmlns:p14="http://schemas.microsoft.com/office/powerpoint/2010/main" val="134899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11092-9985-41A4-8B71-EF7775F91943}" type="datetimeFigureOut">
              <a:rPr lang="ru-RU" smtClean="0"/>
              <a:pPr/>
              <a:t>10.06.2014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5FEC5-DD5A-42D9-B1B5-D47BC67DBFA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6475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11092-9985-41A4-8B71-EF7775F91943}" type="datetimeFigureOut">
              <a:rPr lang="ru-RU" smtClean="0"/>
              <a:pPr/>
              <a:t>10.06.2014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5FEC5-DD5A-42D9-B1B5-D47BC67DBFA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3494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11092-9985-41A4-8B71-EF7775F91943}" type="datetimeFigureOut">
              <a:rPr lang="ru-RU" smtClean="0"/>
              <a:pPr/>
              <a:t>10.06.2014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5FEC5-DD5A-42D9-B1B5-D47BC67DBFA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2079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11092-9985-41A4-8B71-EF7775F91943}" type="datetimeFigureOut">
              <a:rPr lang="ru-RU" smtClean="0"/>
              <a:pPr/>
              <a:t>10.06.2014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5FEC5-DD5A-42D9-B1B5-D47BC67DBFA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477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11092-9985-41A4-8B71-EF7775F91943}" type="datetimeFigureOut">
              <a:rPr lang="ru-RU" smtClean="0"/>
              <a:pPr/>
              <a:t>10.06.2014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5FEC5-DD5A-42D9-B1B5-D47BC67DBFA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2787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11092-9985-41A4-8B71-EF7775F91943}" type="datetimeFigureOut">
              <a:rPr lang="ru-RU" smtClean="0"/>
              <a:pPr/>
              <a:t>10.06.2014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5FEC5-DD5A-42D9-B1B5-D47BC67DBFA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4885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11092-9985-41A4-8B71-EF7775F91943}" type="datetimeFigureOut">
              <a:rPr lang="ru-RU" smtClean="0"/>
              <a:pPr/>
              <a:t>10.06.2014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5FEC5-DD5A-42D9-B1B5-D47BC67DBFA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0284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11092-9985-41A4-8B71-EF7775F91943}" type="datetimeFigureOut">
              <a:rPr lang="ru-RU" smtClean="0"/>
              <a:pPr/>
              <a:t>10.06.2014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5FEC5-DD5A-42D9-B1B5-D47BC67DBFA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6574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11092-9985-41A4-8B71-EF7775F91943}" type="datetimeFigureOut">
              <a:rPr lang="ru-RU" smtClean="0"/>
              <a:pPr/>
              <a:t>10.06.2014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5FEC5-DD5A-42D9-B1B5-D47BC67DBFA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8656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11092-9985-41A4-8B71-EF7775F91943}" type="datetimeFigureOut">
              <a:rPr lang="ru-RU" smtClean="0"/>
              <a:pPr/>
              <a:t>10.06.2014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5FEC5-DD5A-42D9-B1B5-D47BC67DBFA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58874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11092-9985-41A4-8B71-EF7775F91943}" type="datetimeFigureOut">
              <a:rPr lang="ru-RU" smtClean="0"/>
              <a:pPr/>
              <a:t>10.06.2014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5FEC5-DD5A-42D9-B1B5-D47BC67DBFA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55507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301625" y="228600"/>
            <a:ext cx="8540750" cy="5870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2D98A9-6ED9-494A-9F9F-CAF15309802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76376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FF7CE8B-17BF-4CF4-8C59-C9E619600F5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83861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301625" y="1676400"/>
            <a:ext cx="8540750" cy="4422775"/>
          </a:xfrm>
        </p:spPr>
        <p:txBody>
          <a:bodyPr/>
          <a:lstStyle/>
          <a:p>
            <a:pPr lvl="0"/>
            <a:endParaRPr lang="ru-RU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5B0E44-F7DE-4542-BCE1-5E058D56AF8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46307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76400"/>
            <a:ext cx="4194175" cy="21351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63988"/>
            <a:ext cx="4194175" cy="2135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2D2895-7545-40D9-AEBA-582648ACB4C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37801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3D06236-B2AF-4953-867A-B3C8A7D47C0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5771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B11092-9985-41A4-8B71-EF7775F91943}" type="datetimeFigureOut">
              <a:rPr lang="ru-RU" smtClean="0"/>
              <a:pPr/>
              <a:t>10.06.2014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D5FEC5-DD5A-42D9-B1B5-D47BC67DBFA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5608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stroke.ahajournals.org/content/vol33/issue5/images/large/36FF1.jpe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emf"/><Relationship Id="rId3" Type="http://schemas.openxmlformats.org/officeDocument/2006/relationships/oleObject" Target="../embeddings/_____Microsoft_Excel_97-20031.xls"/><Relationship Id="rId7" Type="http://schemas.openxmlformats.org/officeDocument/2006/relationships/oleObject" Target="../embeddings/_____Microsoft_Excel_97-20033.xls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2.e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31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4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5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5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6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36.em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wm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7772400" cy="2403698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Клеточные технологии в терапии ишемических поражений ЦНС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3861048"/>
            <a:ext cx="7128792" cy="1752600"/>
          </a:xfrm>
          <a:solidFill>
            <a:schemeClr val="bg2"/>
          </a:solidFill>
        </p:spPr>
        <p:txBody>
          <a:bodyPr>
            <a:normAutofit lnSpcReduction="10000"/>
          </a:bodyPr>
          <a:lstStyle/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Член-корреспондент РАМН К.Н.Ярыгин</a:t>
            </a:r>
          </a:p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Член-корреспондент РАМН В.И.Скворцова</a:t>
            </a:r>
          </a:p>
          <a:p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</a:rPr>
              <a:t> ГБОУ ВПО РНИМУ им. Н.И.Пирогова МЗ России</a:t>
            </a:r>
          </a:p>
          <a:p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</a:rPr>
              <a:t>ФГБУ «ИБМХ» РАМН; ФГБУ «НИИОПП» РАМН</a:t>
            </a:r>
          </a:p>
          <a:p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99206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56984" cy="6624736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Болезни и повреждения центральной нервной системы занимают значительное место в структуре заболеваемости, инвалидизации и смертности. Инсульт головного мозга, болезнь Альцгеймера и другие возрастные деменции находятся среди основных причин инвалидности людей пожилого возраста, травмы головного и спинного мозга, латеральный амиотрофический склероз, рассеянный склероз – молодых и зрелых людей, а детский церебральный паралич – детей.</a:t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Исследования последних лет с использованием моделей человеческих патологий на животных показали, что методы регенеративной медицины и, в частности, клеточная терапия, эффективны в большинстве случаев независимо от конкретного заболевания.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65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692696"/>
            <a:ext cx="8568951" cy="535531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arial"/>
              </a:rPr>
              <a:t>Накопленные к настоящему времени в лабораториях и клиниках данные показывают, что трансплантация содержащих стволовые клетки (СК) препаратов способна снижать выраженность функциональных нарушений, развивающихся при острой и хронической ишемии головного мозга. На экспериментальных моделях были протестированы многие типы СК и их производных на разных стадиях дифференцировки, трансплантируемые в широком диапазоне доз различными способами однократно или повторно, причем во всех случаях регистрировали сходные эффекты. Изучение клеточных и молекулярных механизмов трансплантации СК, особенно при использовании не-нейральных СК, привело к постепенной смене парадигмы с заместительной на организующе-стимулирующую (В.Н.Ярыгин). В эксперименте было показано, что трансплантация СК и производных ограничивает воспаление, противодействует гибели нейронов и стимулирует восстановительные процессы с участием собственных СК реципиента. Первые клинические исследования показывают, что клеточная терапия может значительно улучшить структуру исходов при ишемических поражениях мозга и стать одним из важных методов терапии инсульта.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385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Клинические исследования по трансплантации СК при заболеваниях и повреждениях ЦНС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5257800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Autofit/>
          </a:bodyPr>
          <a:lstStyle/>
          <a:p>
            <a:pPr>
              <a:buFont typeface="+mj-lt"/>
              <a:buAutoNum type="arabicPeriod"/>
            </a:pPr>
            <a:r>
              <a:rPr lang="ru-RU" sz="1600" dirty="0" smtClean="0">
                <a:solidFill>
                  <a:srgbClr val="0000FF"/>
                </a:solidFill>
              </a:rPr>
              <a:t>Компания </a:t>
            </a:r>
            <a:r>
              <a:rPr lang="en-US" sz="1600" dirty="0" smtClean="0">
                <a:solidFill>
                  <a:srgbClr val="0000FF"/>
                </a:solidFill>
              </a:rPr>
              <a:t>Athersys </a:t>
            </a:r>
            <a:r>
              <a:rPr lang="ru-RU" sz="1600" dirty="0" smtClean="0">
                <a:solidFill>
                  <a:srgbClr val="0000FF"/>
                </a:solidFill>
              </a:rPr>
              <a:t>проводит клинические испытания фазы 2 с участием 140 пациентов с ишемическим инсультом, которым через 1-2 дня после инсульта вводили  продукт </a:t>
            </a:r>
            <a:r>
              <a:rPr lang="en-US" sz="1600" dirty="0" smtClean="0">
                <a:solidFill>
                  <a:srgbClr val="0000FF"/>
                </a:solidFill>
              </a:rPr>
              <a:t>MultiStem</a:t>
            </a:r>
            <a:r>
              <a:rPr lang="ru-RU" sz="1600" dirty="0" smtClean="0">
                <a:solidFill>
                  <a:srgbClr val="0000FF"/>
                </a:solidFill>
              </a:rPr>
              <a:t> на основе</a:t>
            </a:r>
            <a:r>
              <a:rPr lang="en-US" sz="1600" dirty="0" smtClean="0">
                <a:solidFill>
                  <a:srgbClr val="0000FF"/>
                </a:solidFill>
              </a:rPr>
              <a:t> </a:t>
            </a:r>
            <a:r>
              <a:rPr lang="ru-RU" sz="1600" dirty="0" smtClean="0">
                <a:solidFill>
                  <a:srgbClr val="0000FF"/>
                </a:solidFill>
              </a:rPr>
              <a:t>аллогенных МСК</a:t>
            </a:r>
            <a:endParaRPr lang="en-US" sz="1600" dirty="0">
              <a:solidFill>
                <a:srgbClr val="0000FF"/>
              </a:solidFill>
            </a:endParaRPr>
          </a:p>
          <a:p>
            <a:pPr>
              <a:buFont typeface="+mj-lt"/>
              <a:buAutoNum type="arabicPeriod"/>
            </a:pPr>
            <a:r>
              <a:rPr lang="en-US" sz="1600" dirty="0" smtClean="0">
                <a:solidFill>
                  <a:srgbClr val="0000FF"/>
                </a:solidFill>
              </a:rPr>
              <a:t>Cytomedix</a:t>
            </a:r>
            <a:r>
              <a:rPr lang="en-US" sz="1600" dirty="0">
                <a:solidFill>
                  <a:srgbClr val="0000FF"/>
                </a:solidFill>
              </a:rPr>
              <a:t>’ (Aldagen) </a:t>
            </a:r>
            <a:r>
              <a:rPr lang="ru-RU" sz="1600" dirty="0" smtClean="0">
                <a:solidFill>
                  <a:srgbClr val="0000FF"/>
                </a:solidFill>
              </a:rPr>
              <a:t>проводит исследование по введению </a:t>
            </a:r>
            <a:r>
              <a:rPr lang="en-US" sz="1600" dirty="0" smtClean="0">
                <a:solidFill>
                  <a:srgbClr val="0000FF"/>
                </a:solidFill>
              </a:rPr>
              <a:t>~</a:t>
            </a:r>
            <a:r>
              <a:rPr lang="en-US" sz="1600" dirty="0">
                <a:solidFill>
                  <a:srgbClr val="0000FF"/>
                </a:solidFill>
              </a:rPr>
              <a:t>100 </a:t>
            </a:r>
            <a:r>
              <a:rPr lang="ru-RU" sz="1600" dirty="0" smtClean="0">
                <a:solidFill>
                  <a:srgbClr val="0000FF"/>
                </a:solidFill>
              </a:rPr>
              <a:t>пациентам аутологичных МСК через </a:t>
            </a:r>
            <a:r>
              <a:rPr lang="en-US" sz="1600" dirty="0" smtClean="0">
                <a:solidFill>
                  <a:srgbClr val="0000FF"/>
                </a:solidFill>
              </a:rPr>
              <a:t>~ </a:t>
            </a:r>
            <a:r>
              <a:rPr lang="en-US" sz="1600" dirty="0">
                <a:solidFill>
                  <a:srgbClr val="0000FF"/>
                </a:solidFill>
              </a:rPr>
              <a:t>3 </a:t>
            </a:r>
            <a:r>
              <a:rPr lang="en-US" sz="1600" dirty="0" smtClean="0">
                <a:solidFill>
                  <a:srgbClr val="0000FF"/>
                </a:solidFill>
              </a:rPr>
              <a:t>weeks</a:t>
            </a:r>
            <a:r>
              <a:rPr lang="ru-RU" sz="1600" dirty="0" smtClean="0">
                <a:solidFill>
                  <a:srgbClr val="0000FF"/>
                </a:solidFill>
              </a:rPr>
              <a:t> после ишемического инсульта</a:t>
            </a:r>
          </a:p>
          <a:p>
            <a:pPr>
              <a:buFont typeface="+mj-lt"/>
              <a:buAutoNum type="arabicPeriod"/>
            </a:pPr>
            <a:r>
              <a:rPr lang="en-US" sz="1600" dirty="0" smtClean="0"/>
              <a:t>Georgia </a:t>
            </a:r>
            <a:r>
              <a:rPr lang="en-US" sz="1600" dirty="0"/>
              <a:t>Health Sciences </a:t>
            </a:r>
            <a:r>
              <a:rPr lang="en-US" sz="1600" dirty="0" smtClean="0"/>
              <a:t>University</a:t>
            </a:r>
            <a:r>
              <a:rPr lang="ru-RU" sz="1600" dirty="0" smtClean="0"/>
              <a:t>: клиническое исследование фазы</a:t>
            </a:r>
            <a:r>
              <a:rPr lang="en-US" sz="1600" dirty="0" smtClean="0"/>
              <a:t> 1/2</a:t>
            </a:r>
            <a:r>
              <a:rPr lang="ru-RU" sz="1600" dirty="0" smtClean="0"/>
              <a:t> (40 пациентов) по трансплантации СК пуповинной крови грудничкам и детям с детским церебральным параличом</a:t>
            </a:r>
            <a:endParaRPr lang="en-US" sz="1600" dirty="0"/>
          </a:p>
          <a:p>
            <a:pPr>
              <a:buFont typeface="+mj-lt"/>
              <a:buAutoNum type="arabicPeriod"/>
            </a:pPr>
            <a:r>
              <a:rPr lang="en-US" sz="1600" dirty="0" smtClean="0"/>
              <a:t>The </a:t>
            </a:r>
            <a:r>
              <a:rPr lang="en-US" sz="1600" dirty="0"/>
              <a:t>University of Texas Health Sciences Center in </a:t>
            </a:r>
            <a:r>
              <a:rPr lang="en-US" sz="1600" dirty="0" smtClean="0"/>
              <a:t>Houston’s</a:t>
            </a:r>
            <a:r>
              <a:rPr lang="ru-RU" sz="1600" dirty="0" smtClean="0"/>
              <a:t>: введение аутологичных мононуклеаров, выделенных из костного мозга, пациентам с травмой головного мозга</a:t>
            </a:r>
            <a:endParaRPr lang="en-US" sz="1600" dirty="0"/>
          </a:p>
          <a:p>
            <a:pPr>
              <a:buFont typeface="+mj-lt"/>
              <a:buAutoNum type="arabicPeriod"/>
            </a:pPr>
            <a:r>
              <a:rPr lang="en-US" sz="1600" dirty="0" smtClean="0">
                <a:solidFill>
                  <a:srgbClr val="0000FF"/>
                </a:solidFill>
              </a:rPr>
              <a:t>ReNeuron</a:t>
            </a:r>
            <a:r>
              <a:rPr lang="ru-RU" sz="1600" dirty="0" smtClean="0">
                <a:solidFill>
                  <a:srgbClr val="0000FF"/>
                </a:solidFill>
              </a:rPr>
              <a:t>: клиническое исследование фазы 1 по введению генетически модифицированных аллогенных НСК, полученных из мозга эмбрионов, для лечения последствий инсульта (трансплантация через 6 месяцев – 5 лет после инсульта); на этой неделе опубликованы результаты после 2-летнего периода – положительные в плане эффективности</a:t>
            </a:r>
            <a:endParaRPr lang="en-US" sz="1600" dirty="0">
              <a:solidFill>
                <a:srgbClr val="0000FF"/>
              </a:solidFill>
            </a:endParaRPr>
          </a:p>
          <a:p>
            <a:pPr>
              <a:buFont typeface="+mj-lt"/>
              <a:buAutoNum type="arabicPeriod"/>
            </a:pPr>
            <a:r>
              <a:rPr lang="en-US" sz="1600" dirty="0" smtClean="0"/>
              <a:t>Stem </a:t>
            </a:r>
            <a:r>
              <a:rPr lang="en-US" sz="1600" dirty="0"/>
              <a:t>Cells, Inc</a:t>
            </a:r>
            <a:r>
              <a:rPr lang="en-US" sz="1600" dirty="0" smtClean="0"/>
              <a:t>.</a:t>
            </a:r>
            <a:r>
              <a:rPr lang="ru-RU" sz="1600" dirty="0" smtClean="0"/>
              <a:t>:</a:t>
            </a:r>
            <a:r>
              <a:rPr lang="en-US" sz="1600" dirty="0" smtClean="0"/>
              <a:t> </a:t>
            </a:r>
            <a:r>
              <a:rPr lang="ru-RU" sz="1600" dirty="0" smtClean="0"/>
              <a:t>исследование фазы</a:t>
            </a:r>
            <a:r>
              <a:rPr lang="en-US" sz="1600" dirty="0" smtClean="0"/>
              <a:t> ½</a:t>
            </a:r>
            <a:r>
              <a:rPr lang="ru-RU" sz="1600" dirty="0" smtClean="0"/>
              <a:t> по трансплантации</a:t>
            </a:r>
            <a:r>
              <a:rPr lang="en-US" sz="1600" dirty="0" smtClean="0"/>
              <a:t> </a:t>
            </a:r>
            <a:r>
              <a:rPr lang="ru-RU" sz="1600" dirty="0" smtClean="0"/>
              <a:t>НСК, выделенных из </a:t>
            </a:r>
            <a:r>
              <a:rPr lang="en-US" sz="1600" dirty="0" smtClean="0"/>
              <a:t>“donated brain tissue”</a:t>
            </a:r>
            <a:r>
              <a:rPr lang="ru-RU" sz="1600" dirty="0" smtClean="0"/>
              <a:t> пациентам со спинальной травмой, возрастной макулярной дегенерацией и детям с болезнью </a:t>
            </a:r>
            <a:r>
              <a:rPr lang="en-US" sz="1600" dirty="0" smtClean="0"/>
              <a:t>Pelizaeus-Merzbacher</a:t>
            </a:r>
            <a:endParaRPr lang="ru-RU" sz="1600" dirty="0" smtClean="0"/>
          </a:p>
          <a:p>
            <a:pPr>
              <a:buFont typeface="+mj-lt"/>
              <a:buAutoNum type="arabicPeriod"/>
            </a:pPr>
            <a:r>
              <a:rPr lang="en-US" sz="1600" dirty="0" smtClean="0"/>
              <a:t>Mayo Clinic</a:t>
            </a:r>
            <a:r>
              <a:rPr lang="ru-RU" sz="1600" dirty="0" smtClean="0"/>
              <a:t>:</a:t>
            </a:r>
            <a:r>
              <a:rPr lang="en-US" sz="1600" dirty="0" smtClean="0"/>
              <a:t> </a:t>
            </a:r>
            <a:r>
              <a:rPr lang="ru-RU" sz="1600" dirty="0" smtClean="0"/>
              <a:t>клиническое исследование фазы 1 по трансплантации аутологичных МСК пациентам с латеральным амиотрофическим склерозом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355531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ru-RU" sz="2700" b="1" dirty="0" smtClean="0">
                <a:solidFill>
                  <a:schemeClr val="accent3">
                    <a:lumMod val="50000"/>
                  </a:schemeClr>
                </a:solidFill>
              </a:rPr>
              <a:t>При острых и хронических поражениях ЦНС, независимо от типа поражения целесообразно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752527"/>
          </a:xfrm>
        </p:spPr>
        <p:txBody>
          <a:bodyPr>
            <a:normAutofit lnSpcReduction="10000"/>
          </a:bodyPr>
          <a:lstStyle/>
          <a:p>
            <a:r>
              <a:rPr lang="ru-RU" sz="2000" b="1" dirty="0" smtClean="0">
                <a:solidFill>
                  <a:srgbClr val="7030A0"/>
                </a:solidFill>
              </a:rPr>
              <a:t>Ограничивать объем повреждения ткани мозга противодействуя потере функционально полноценной ткани в результате воспаления и образования рубца. </a:t>
            </a:r>
            <a:endParaRPr lang="en-US" sz="2000" b="1" dirty="0">
              <a:solidFill>
                <a:srgbClr val="7030A0"/>
              </a:solidFill>
            </a:endParaRPr>
          </a:p>
          <a:p>
            <a:r>
              <a:rPr lang="ru-RU" sz="2000" b="1" dirty="0" smtClean="0">
                <a:solidFill>
                  <a:srgbClr val="7030A0"/>
                </a:solidFill>
              </a:rPr>
              <a:t>Активировать неоангиогенез, особенно при выраженной ишемии.</a:t>
            </a:r>
          </a:p>
          <a:p>
            <a:r>
              <a:rPr lang="ru-RU" sz="2000" b="1" dirty="0" smtClean="0">
                <a:solidFill>
                  <a:srgbClr val="7030A0"/>
                </a:solidFill>
              </a:rPr>
              <a:t>Стимулировать иммунитет, одновременно ограничивая аутоиммунные реакции. </a:t>
            </a:r>
            <a:endParaRPr lang="en-US" sz="2000" b="1" dirty="0">
              <a:solidFill>
                <a:srgbClr val="7030A0"/>
              </a:solidFill>
            </a:endParaRPr>
          </a:p>
          <a:p>
            <a:r>
              <a:rPr lang="ru-RU" sz="2000" b="1" dirty="0" smtClean="0">
                <a:solidFill>
                  <a:srgbClr val="7030A0"/>
                </a:solidFill>
              </a:rPr>
              <a:t>Стимулировать продукцию нейротрофических факторов.</a:t>
            </a:r>
            <a:r>
              <a:rPr lang="en-US" sz="2000" b="1" dirty="0" smtClean="0">
                <a:solidFill>
                  <a:srgbClr val="7030A0"/>
                </a:solidFill>
              </a:rPr>
              <a:t> </a:t>
            </a:r>
            <a:endParaRPr lang="ru-RU" sz="2000" b="1" dirty="0" smtClean="0">
              <a:solidFill>
                <a:srgbClr val="7030A0"/>
              </a:solidFill>
            </a:endParaRPr>
          </a:p>
          <a:p>
            <a:r>
              <a:rPr lang="ru-RU" sz="2000" b="1" dirty="0" smtClean="0">
                <a:solidFill>
                  <a:srgbClr val="7030A0"/>
                </a:solidFill>
              </a:rPr>
              <a:t>Рекрутировать собственные стволовые и прогениторные клетки в зону повреждения.</a:t>
            </a:r>
            <a:endParaRPr lang="en-US" sz="2000" b="1" dirty="0">
              <a:solidFill>
                <a:srgbClr val="7030A0"/>
              </a:solidFill>
            </a:endParaRPr>
          </a:p>
          <a:p>
            <a:r>
              <a:rPr lang="ru-RU" sz="2000" b="1" dirty="0" smtClean="0">
                <a:solidFill>
                  <a:srgbClr val="7030A0"/>
                </a:solidFill>
              </a:rPr>
              <a:t>Замещать потерянную ткань или клетки</a:t>
            </a:r>
            <a:r>
              <a:rPr lang="en-US" sz="2000" dirty="0" smtClean="0">
                <a:solidFill>
                  <a:srgbClr val="7030A0"/>
                </a:solidFill>
              </a:rPr>
              <a:t>.</a:t>
            </a:r>
          </a:p>
          <a:p>
            <a:pPr marL="0" indent="0">
              <a:buNone/>
            </a:pPr>
            <a:endParaRPr lang="en-US" sz="20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sz="2000" b="1" dirty="0" smtClean="0">
                <a:solidFill>
                  <a:srgbClr val="FF0000"/>
                </a:solidFill>
              </a:rPr>
              <a:t>Все эти эффекты наблюдаются при экспериментальной ишемии мозга </a:t>
            </a:r>
            <a:r>
              <a:rPr lang="ru-RU" sz="2000" b="1" dirty="0">
                <a:solidFill>
                  <a:srgbClr val="FF0000"/>
                </a:solidFill>
              </a:rPr>
              <a:t>после </a:t>
            </a:r>
            <a:r>
              <a:rPr lang="ru-RU" sz="2000" b="1" dirty="0" smtClean="0">
                <a:solidFill>
                  <a:srgbClr val="FF0000"/>
                </a:solidFill>
              </a:rPr>
              <a:t>трансплантации МСК или НСК внутривенно или непосредственно в ткань мозга.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775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</p:spPr>
        <p:txBody>
          <a:bodyPr/>
          <a:lstStyle/>
          <a:p>
            <a:r>
              <a:rPr lang="ru-RU" dirty="0" smtClean="0"/>
              <a:t>Свойства МСК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276872"/>
            <a:ext cx="8229600" cy="3629000"/>
          </a:xfrm>
        </p:spPr>
        <p:txBody>
          <a:bodyPr/>
          <a:lstStyle/>
          <a:p>
            <a:pPr algn="ctr"/>
            <a:r>
              <a:rPr lang="ru-RU" dirty="0" smtClean="0"/>
              <a:t>Неиммуногенность, что позволяет использовать для трансплантации аллогенные клетки</a:t>
            </a:r>
          </a:p>
          <a:p>
            <a:pPr algn="ctr"/>
            <a:r>
              <a:rPr lang="ru-RU" dirty="0" smtClean="0"/>
              <a:t>Способность к инвазии тканей</a:t>
            </a:r>
          </a:p>
          <a:p>
            <a:pPr algn="ctr"/>
            <a:r>
              <a:rPr lang="ru-RU" dirty="0" smtClean="0"/>
              <a:t>Тропность к очагам ишемии, воспаления, механических и других повреждений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31039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hlink"/>
                </a:solidFill>
              </a:rPr>
              <a:t>Цель исследования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844675"/>
            <a:ext cx="8108950" cy="4422775"/>
          </a:xfrm>
          <a:solidFill>
            <a:schemeClr val="bg1"/>
          </a:solidFill>
        </p:spPr>
        <p:txBody>
          <a:bodyPr/>
          <a:lstStyle/>
          <a:p>
            <a:pPr algn="ctr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ru-RU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	</a:t>
            </a:r>
            <a:r>
              <a:rPr lang="ru-RU" sz="3600" b="1" dirty="0" smtClean="0"/>
              <a:t>комплексное изучение действия мезенхимальных стволовых клеток (МСК) на моделях ишемического инсульта  у крыс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625" y="71438"/>
            <a:ext cx="8353425" cy="1325562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>
                <a:solidFill>
                  <a:schemeClr val="hlink"/>
                </a:solidFill>
              </a:rPr>
              <a:t>      </a:t>
            </a:r>
            <a:r>
              <a:rPr lang="ru-RU" sz="2800" dirty="0" smtClean="0">
                <a:solidFill>
                  <a:schemeClr val="hlink"/>
                </a:solidFill>
              </a:rPr>
              <a:t>Эндоваскулярная модель инсульта</a:t>
            </a:r>
            <a:r>
              <a:rPr lang="en-US" sz="2800" dirty="0" smtClean="0">
                <a:solidFill>
                  <a:schemeClr val="hlink"/>
                </a:solidFill>
              </a:rPr>
              <a:t> </a:t>
            </a:r>
            <a:r>
              <a:rPr lang="ru-RU" sz="2800" dirty="0" smtClean="0"/>
              <a:t> </a:t>
            </a:r>
            <a:r>
              <a:rPr lang="ru-RU" sz="2400" dirty="0" smtClean="0"/>
              <a:t>метод окклюзии СМА  с помощью нейлоновой нити с силиконовым наконечником</a:t>
            </a:r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3786188"/>
            <a:ext cx="8929687" cy="2857500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90000"/>
              </a:lnSpc>
              <a:buFontTx/>
              <a:buNone/>
              <a:defRPr/>
            </a:pPr>
            <a:r>
              <a:rPr lang="ru-RU" sz="3000" i="1" dirty="0" smtClean="0">
                <a:solidFill>
                  <a:schemeClr val="hlink"/>
                </a:solidFill>
              </a:rPr>
              <a:t>Достоинства данного метода</a:t>
            </a:r>
            <a:r>
              <a:rPr lang="en-US" sz="3000" i="1" dirty="0" smtClean="0">
                <a:solidFill>
                  <a:schemeClr val="hlink"/>
                </a:solidFill>
              </a:rPr>
              <a:t>:</a:t>
            </a:r>
          </a:p>
          <a:p>
            <a:pPr>
              <a:lnSpc>
                <a:spcPct val="90000"/>
              </a:lnSpc>
              <a:buFontTx/>
              <a:buChar char="•"/>
              <a:defRPr/>
            </a:pPr>
            <a:r>
              <a:rPr lang="ru-RU" sz="3000" dirty="0" smtClean="0"/>
              <a:t>существенно меньшая хирургическая инвазивность </a:t>
            </a:r>
          </a:p>
          <a:p>
            <a:pPr>
              <a:lnSpc>
                <a:spcPct val="90000"/>
              </a:lnSpc>
              <a:buFontTx/>
              <a:buChar char="•"/>
              <a:defRPr/>
            </a:pPr>
            <a:r>
              <a:rPr lang="ru-RU" sz="3000" dirty="0" smtClean="0"/>
              <a:t>хорошая воспроизводимость большого очага поражения</a:t>
            </a:r>
          </a:p>
          <a:p>
            <a:pPr>
              <a:lnSpc>
                <a:spcPct val="90000"/>
              </a:lnSpc>
              <a:buFontTx/>
              <a:buChar char="•"/>
              <a:defRPr/>
            </a:pPr>
            <a:r>
              <a:rPr lang="ru-RU" sz="3000" dirty="0" smtClean="0"/>
              <a:t>контроль реперфузии (</a:t>
            </a:r>
            <a:r>
              <a:rPr lang="en-US" sz="3000" dirty="0" smtClean="0"/>
              <a:t>LDF</a:t>
            </a:r>
            <a:r>
              <a:rPr lang="ru-RU" sz="3000" dirty="0" smtClean="0"/>
              <a:t>)</a:t>
            </a:r>
          </a:p>
        </p:txBody>
      </p:sp>
      <p:pic>
        <p:nvPicPr>
          <p:cNvPr id="19460" name="Picture 4" descr=" 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-35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4" t="2728" b="86362"/>
          <a:stretch>
            <a:fillRect/>
          </a:stretch>
        </p:blipFill>
        <p:spPr bwMode="auto">
          <a:xfrm>
            <a:off x="4500563" y="1571625"/>
            <a:ext cx="4176712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 descr="схем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1428750"/>
            <a:ext cx="3000375" cy="225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5" name="Rectangle 7"/>
          <p:cNvSpPr>
            <a:spLocks noGrp="1" noRot="1" noChangeArrowheads="1"/>
          </p:cNvSpPr>
          <p:nvPr>
            <p:ph type="title"/>
          </p:nvPr>
        </p:nvSpPr>
        <p:spPr>
          <a:xfrm>
            <a:off x="481013" y="0"/>
            <a:ext cx="8156575" cy="5715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/>
              <a:t>Клеточная терапия инсульта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14313" y="642938"/>
            <a:ext cx="5357812" cy="3671887"/>
          </a:xfrm>
          <a:solidFill>
            <a:schemeClr val="bg1"/>
          </a:solidFill>
        </p:spPr>
        <p:txBody>
          <a:bodyPr/>
          <a:lstStyle/>
          <a:p>
            <a:pPr>
              <a:defRPr/>
            </a:pPr>
            <a:r>
              <a:rPr lang="ru-RU" sz="2200" dirty="0" smtClean="0"/>
              <a:t>Эксперименты выполнены на белых крысах-самцах линии Вистар, с исходной массой 260-300 г;</a:t>
            </a:r>
          </a:p>
          <a:p>
            <a:pPr>
              <a:defRPr/>
            </a:pPr>
            <a:r>
              <a:rPr lang="ru-RU" sz="2200" dirty="0" smtClean="0"/>
              <a:t>В качестве экспериментальной модели использовали</a:t>
            </a:r>
            <a:r>
              <a:rPr lang="en-US" sz="2200" dirty="0" smtClean="0"/>
              <a:t>: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200" dirty="0" smtClean="0"/>
              <a:t>     - модель с электрокоагуляцией дистального отдела СМА</a:t>
            </a:r>
            <a:r>
              <a:rPr lang="en-US" sz="2200" dirty="0" smtClean="0"/>
              <a:t>;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200" dirty="0" smtClean="0"/>
              <a:t>     - эндоваскулярную модель</a:t>
            </a:r>
            <a:r>
              <a:rPr lang="en-US" sz="2200" dirty="0" smtClean="0"/>
              <a:t> </a:t>
            </a:r>
            <a:r>
              <a:rPr lang="ru-RU" sz="2200" dirty="0" smtClean="0"/>
              <a:t> инсульта с реперфузией</a:t>
            </a:r>
          </a:p>
        </p:txBody>
      </p:sp>
      <p:sp>
        <p:nvSpPr>
          <p:cNvPr id="37896" name="Rectangle 8"/>
          <p:cNvSpPr>
            <a:spLocks noGrp="1" noChangeArrowheads="1"/>
          </p:cNvSpPr>
          <p:nvPr>
            <p:ph type="body" sz="half" idx="2"/>
          </p:nvPr>
        </p:nvSpPr>
        <p:spPr>
          <a:xfrm>
            <a:off x="214313" y="4429125"/>
            <a:ext cx="8715375" cy="2286000"/>
          </a:xfrm>
          <a:solidFill>
            <a:schemeClr val="bg1"/>
          </a:solidFill>
        </p:spPr>
        <p:txBody>
          <a:bodyPr/>
          <a:lstStyle/>
          <a:p>
            <a:pPr>
              <a:defRPr/>
            </a:pPr>
            <a:r>
              <a:rPr lang="ru-RU" sz="2200" dirty="0" smtClean="0"/>
              <a:t>Опытной группе вводились МСК из плаценты, меченные магнитными микросферами </a:t>
            </a:r>
            <a:r>
              <a:rPr lang="en-US" sz="2200" dirty="0" smtClean="0"/>
              <a:t>ME</a:t>
            </a:r>
            <a:r>
              <a:rPr lang="ru-RU" sz="2200" dirty="0" smtClean="0"/>
              <a:t>02</a:t>
            </a:r>
            <a:r>
              <a:rPr lang="en-US" sz="2200" dirty="0" smtClean="0"/>
              <a:t>F</a:t>
            </a:r>
            <a:r>
              <a:rPr lang="ru-RU" sz="2200" dirty="0" smtClean="0"/>
              <a:t> с флуоресцентной меткой, диаметром 0,96 мкм, </a:t>
            </a:r>
            <a:r>
              <a:rPr lang="en-US" sz="2200" dirty="0" smtClean="0"/>
              <a:t>Bangs Laboratories</a:t>
            </a:r>
            <a:r>
              <a:rPr lang="ru-RU" sz="2200" dirty="0" smtClean="0"/>
              <a:t> на 2 сутки после операции в концентрации 2 млн/1мл физ.р-ра внутривенно;</a:t>
            </a:r>
          </a:p>
          <a:p>
            <a:pPr>
              <a:defRPr/>
            </a:pPr>
            <a:r>
              <a:rPr lang="ru-RU" sz="2200" dirty="0" smtClean="0"/>
              <a:t>Контрольную группу составили крысы с аналогичным инсультом, но без введения клеток.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2200" dirty="0" smtClean="0"/>
          </a:p>
        </p:txBody>
      </p:sp>
      <p:pic>
        <p:nvPicPr>
          <p:cNvPr id="20485" name="Picture 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15000" y="642938"/>
            <a:ext cx="3278188" cy="29813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260350"/>
            <a:ext cx="9144000" cy="6337300"/>
          </a:xfrm>
        </p:spPr>
        <p:txBody>
          <a:bodyPr/>
          <a:lstStyle/>
          <a:p>
            <a:pPr algn="ctr">
              <a:buFont typeface="Wingdings" pitchFamily="2" charset="2"/>
              <a:buNone/>
              <a:defRPr/>
            </a:pPr>
            <a:r>
              <a:rPr lang="ru-RU" sz="36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Методы оценки неврологического дефицита</a:t>
            </a:r>
          </a:p>
          <a:p>
            <a:pPr>
              <a:defRPr/>
            </a:pPr>
            <a:endParaRPr lang="ru-RU" sz="3600" b="1" u="sng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lvl="2">
              <a:buClr>
                <a:schemeClr val="tx1"/>
              </a:buClr>
              <a:buFont typeface="Wingdings" pitchFamily="2" charset="2"/>
              <a:buChar char="ü"/>
              <a:defRPr/>
            </a:pPr>
            <a:r>
              <a:rPr lang="ru-RU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</a:t>
            </a:r>
            <a:r>
              <a:rPr lang="ru-RU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Шкала оценки неврологического дефицита по модифицированной шкале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GB" sz="2000" b="1" dirty="0" smtClean="0">
                <a:solidFill>
                  <a:srgbClr val="000000"/>
                </a:solidFill>
                <a:effectLst/>
              </a:rPr>
              <a:t>Chen, J. et al. Stroke 2001</a:t>
            </a:r>
            <a:r>
              <a:rPr lang="ru-RU" sz="2000" b="1" dirty="0" smtClean="0">
                <a:solidFill>
                  <a:srgbClr val="000000"/>
                </a:solidFill>
                <a:effectLst/>
              </a:rPr>
              <a:t>)</a:t>
            </a:r>
            <a:r>
              <a:rPr lang="ru-RU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 lvl="2">
              <a:buClr>
                <a:schemeClr val="tx1"/>
              </a:buClr>
              <a:buFont typeface="Wingdings" pitchFamily="2" charset="2"/>
              <a:buChar char="ü"/>
              <a:defRPr/>
            </a:pPr>
            <a:r>
              <a:rPr lang="ru-RU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Тест «открытое поле»</a:t>
            </a:r>
          </a:p>
          <a:p>
            <a:pPr lvl="2">
              <a:buClr>
                <a:schemeClr val="tx1"/>
              </a:buClr>
              <a:buFont typeface="Wingdings" pitchFamily="2" charset="2"/>
              <a:buChar char="ü"/>
              <a:defRPr/>
            </a:pPr>
            <a:r>
              <a:rPr 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</a:t>
            </a:r>
            <a:r>
              <a:rPr lang="ru-RU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Тест  «крестообразный лабиринт»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88913"/>
            <a:ext cx="8893175" cy="6669087"/>
          </a:xfrm>
        </p:spPr>
        <p:txBody>
          <a:bodyPr/>
          <a:lstStyle/>
          <a:p>
            <a:pPr lvl="2" algn="ctr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ru-RU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Шкала оценки неврологического дефицита по модифицированной шкале mNSS</a:t>
            </a:r>
            <a:r>
              <a:rPr lang="ru-RU" sz="1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 lvl="2" algn="ctr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ru-RU" sz="1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GB" sz="1200" b="1" dirty="0" smtClean="0">
                <a:solidFill>
                  <a:srgbClr val="000000"/>
                </a:solidFill>
                <a:effectLst/>
              </a:rPr>
              <a:t>Chen, J. et al. Stroke 2001</a:t>
            </a:r>
            <a:r>
              <a:rPr lang="ru-RU" sz="1200" b="1" dirty="0" smtClean="0">
                <a:solidFill>
                  <a:srgbClr val="000000"/>
                </a:solidFill>
                <a:effectLst/>
              </a:rPr>
              <a:t>)</a:t>
            </a:r>
            <a:r>
              <a:rPr lang="ru-RU" sz="1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 lvl="2" algn="ctr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endParaRPr lang="ru-RU" sz="1200" b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lvl="2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ru-RU" sz="20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Показатели:</a:t>
            </a:r>
          </a:p>
          <a:p>
            <a:pPr lvl="2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endParaRPr lang="ru-RU" sz="2000" b="1" u="sng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r>
              <a:rPr lang="ru-RU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Спонтанная активность</a:t>
            </a:r>
          </a:p>
          <a:p>
            <a:pPr>
              <a:lnSpc>
                <a:spcPct val="90000"/>
              </a:lnSpc>
              <a:defRPr/>
            </a:pPr>
            <a:r>
              <a:rPr lang="ru-RU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Тест на моторику : симметричность движения конечностей животного при подвешивании за хвост; при помещении на горизонтальную поверхность; способность взбираться по проволочной сетке.</a:t>
            </a:r>
          </a:p>
          <a:p>
            <a:pPr>
              <a:lnSpc>
                <a:spcPct val="90000"/>
              </a:lnSpc>
              <a:defRPr/>
            </a:pPr>
            <a:r>
              <a:rPr lang="ru-RU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Проприоцептивная чувствительность</a:t>
            </a:r>
          </a:p>
          <a:p>
            <a:pPr>
              <a:lnSpc>
                <a:spcPct val="90000"/>
              </a:lnSpc>
              <a:defRPr/>
            </a:pPr>
            <a:r>
              <a:rPr lang="ru-RU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Оценка рефлекторной реакции животного: реакция животного на прикосновение к усам; роговичный рефлекс, страртл-рефлекс</a:t>
            </a:r>
          </a:p>
          <a:p>
            <a:pPr>
              <a:lnSpc>
                <a:spcPct val="80000"/>
              </a:lnSpc>
              <a:defRPr/>
            </a:pPr>
            <a:endParaRPr lang="ru-RU" sz="20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20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16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1400" dirty="0" smtClean="0"/>
          </a:p>
          <a:p>
            <a:pPr>
              <a:lnSpc>
                <a:spcPct val="80000"/>
              </a:lnSpc>
              <a:defRPr/>
            </a:pPr>
            <a:r>
              <a:rPr lang="ru-RU" sz="1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18 баллов - норма </a:t>
            </a:r>
          </a:p>
          <a:p>
            <a:pPr>
              <a:lnSpc>
                <a:spcPct val="80000"/>
              </a:lnSpc>
              <a:defRPr/>
            </a:pPr>
            <a:r>
              <a:rPr lang="ru-RU" sz="1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13-17 -  поражение легкой степени</a:t>
            </a:r>
          </a:p>
          <a:p>
            <a:pPr>
              <a:lnSpc>
                <a:spcPct val="80000"/>
              </a:lnSpc>
              <a:defRPr/>
            </a:pPr>
            <a:r>
              <a:rPr lang="ru-RU" sz="1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7-12 - поражение средней тяжести </a:t>
            </a:r>
          </a:p>
          <a:p>
            <a:pPr>
              <a:lnSpc>
                <a:spcPct val="80000"/>
              </a:lnSpc>
              <a:defRPr/>
            </a:pPr>
            <a:r>
              <a:rPr lang="ru-RU" sz="1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1-6 – поражение тяжелой степени</a:t>
            </a:r>
            <a:r>
              <a:rPr lang="ru-RU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404813"/>
            <a:ext cx="8748713" cy="6048375"/>
          </a:xfrm>
        </p:spPr>
        <p:txBody>
          <a:bodyPr/>
          <a:lstStyle/>
          <a:p>
            <a:pPr algn="ctr">
              <a:buFont typeface="Wingdings" pitchFamily="2" charset="2"/>
              <a:buNone/>
              <a:defRPr/>
            </a:pPr>
            <a:r>
              <a:rPr lang="ru-RU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Тест «Открытое поле»</a:t>
            </a:r>
          </a:p>
          <a:p>
            <a:pPr>
              <a:buFont typeface="Wingdings" pitchFamily="2" charset="2"/>
              <a:buNone/>
              <a:defRPr/>
            </a:pPr>
            <a:endParaRPr lang="ru-RU" sz="2800" b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Font typeface="Wingdings" pitchFamily="2" charset="2"/>
              <a:buNone/>
              <a:defRPr/>
            </a:pPr>
            <a:r>
              <a:rPr lang="ru-RU" sz="28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Показатели</a:t>
            </a:r>
          </a:p>
          <a:p>
            <a:pPr>
              <a:buFont typeface="Wingdings" pitchFamily="2" charset="2"/>
              <a:buNone/>
              <a:defRPr/>
            </a:pPr>
            <a:endParaRPr lang="ru-RU" sz="2800" b="1" u="sng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Пробег</a:t>
            </a:r>
          </a:p>
          <a:p>
            <a:pPr>
              <a:defRPr/>
            </a:pP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Количество стоек</a:t>
            </a:r>
          </a:p>
          <a:p>
            <a:pPr>
              <a:defRPr/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Интенсивность груминга</a:t>
            </a:r>
          </a:p>
          <a:p>
            <a:pPr>
              <a:defRPr/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Число переходов </a:t>
            </a:r>
            <a:r>
              <a:rPr lang="en-US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(пересечение внешней окружности) </a:t>
            </a:r>
          </a:p>
          <a:p>
            <a:pPr>
              <a:defRPr/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Число переходов </a:t>
            </a:r>
            <a:r>
              <a:rPr lang="en-US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II</a:t>
            </a: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(пересечение внутренней окружности)</a:t>
            </a:r>
          </a:p>
          <a:p>
            <a:pPr>
              <a:defRPr/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Количество болюсов</a:t>
            </a:r>
          </a:p>
          <a:p>
            <a:pPr algn="ctr">
              <a:buFont typeface="Wingdings" pitchFamily="2" charset="2"/>
              <a:buNone/>
              <a:defRPr/>
            </a:pPr>
            <a:endParaRPr lang="ru-RU" sz="2400" b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404813"/>
            <a:ext cx="9144000" cy="6048375"/>
          </a:xfrm>
        </p:spPr>
        <p:txBody>
          <a:bodyPr/>
          <a:lstStyle/>
          <a:p>
            <a:pPr algn="ctr">
              <a:buFont typeface="Wingdings" pitchFamily="2" charset="2"/>
              <a:buNone/>
              <a:defRPr/>
            </a:pPr>
            <a:r>
              <a:rPr lang="ru-RU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Тест «Крестообразный лабиринт»</a:t>
            </a:r>
          </a:p>
          <a:p>
            <a:pPr>
              <a:buFont typeface="Wingdings" pitchFamily="2" charset="2"/>
              <a:buNone/>
              <a:defRPr/>
            </a:pPr>
            <a:endParaRPr lang="ru-RU" sz="2800" b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Font typeface="Wingdings" pitchFamily="2" charset="2"/>
              <a:buNone/>
              <a:defRPr/>
            </a:pPr>
            <a:endParaRPr lang="ru-RU" sz="2800" b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Font typeface="Wingdings" pitchFamily="2" charset="2"/>
              <a:buNone/>
              <a:defRPr/>
            </a:pPr>
            <a:r>
              <a:rPr lang="ru-RU" sz="28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Показатели</a:t>
            </a:r>
          </a:p>
          <a:p>
            <a:pPr>
              <a:buFont typeface="Wingdings" pitchFamily="2" charset="2"/>
              <a:buNone/>
              <a:defRPr/>
            </a:pPr>
            <a:endParaRPr lang="ru-RU" sz="2800" b="1" u="sng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Время на свету</a:t>
            </a:r>
          </a:p>
          <a:p>
            <a:pPr>
              <a:defRPr/>
            </a:pP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Количество стоек</a:t>
            </a:r>
          </a:p>
          <a:p>
            <a:pPr>
              <a:defRPr/>
            </a:pP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Выглядывания из темного отсека</a:t>
            </a:r>
            <a:endParaRPr lang="ru-RU" sz="24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Число переходов</a:t>
            </a:r>
          </a:p>
          <a:p>
            <a:pPr algn="ctr">
              <a:buFont typeface="Wingdings" pitchFamily="2" charset="2"/>
              <a:buNone/>
              <a:defRPr/>
            </a:pPr>
            <a:endParaRPr lang="ru-RU" sz="2400" b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4"/>
          <p:cNvSpPr txBox="1">
            <a:spLocks noChangeArrowheads="1"/>
          </p:cNvSpPr>
          <p:nvPr/>
        </p:nvSpPr>
        <p:spPr bwMode="auto">
          <a:xfrm>
            <a:off x="684213" y="404813"/>
            <a:ext cx="7991475" cy="18774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sz="2400" dirty="0">
                <a:solidFill>
                  <a:schemeClr val="tx2"/>
                </a:solidFill>
              </a:rPr>
              <a:t>Оценка неврологического статуса –</a:t>
            </a:r>
            <a:r>
              <a:rPr lang="ru-RU" dirty="0">
                <a:solidFill>
                  <a:schemeClr val="tx2"/>
                </a:solidFill>
              </a:rPr>
              <a:t> </a:t>
            </a:r>
            <a:r>
              <a:rPr lang="ru-RU" sz="2000" b="1" dirty="0">
                <a:solidFill>
                  <a:schemeClr val="tx2"/>
                </a:solidFill>
              </a:rPr>
              <a:t>модифицированная шкала </a:t>
            </a:r>
            <a:r>
              <a:rPr lang="en-US" sz="2000" b="1" dirty="0">
                <a:solidFill>
                  <a:schemeClr val="tx2"/>
                </a:solidFill>
              </a:rPr>
              <a:t>mNSS</a:t>
            </a:r>
            <a:r>
              <a:rPr lang="en-US" dirty="0">
                <a:solidFill>
                  <a:schemeClr val="tx2"/>
                </a:solidFill>
              </a:rPr>
              <a:t> (modified Neurological Severity Score</a:t>
            </a:r>
            <a:r>
              <a:rPr lang="ru-RU" dirty="0">
                <a:solidFill>
                  <a:schemeClr val="tx2"/>
                </a:solidFill>
              </a:rPr>
              <a:t>,  </a:t>
            </a:r>
            <a:r>
              <a:rPr lang="en-US" dirty="0">
                <a:solidFill>
                  <a:schemeClr val="tx2"/>
                </a:solidFill>
              </a:rPr>
              <a:t>J</a:t>
            </a:r>
            <a:r>
              <a:rPr lang="ru-RU" dirty="0">
                <a:solidFill>
                  <a:schemeClr val="tx2"/>
                </a:solidFill>
              </a:rPr>
              <a:t>.</a:t>
            </a:r>
            <a:r>
              <a:rPr lang="en-GB" dirty="0">
                <a:solidFill>
                  <a:schemeClr val="tx2"/>
                </a:solidFill>
              </a:rPr>
              <a:t>Chen</a:t>
            </a:r>
            <a:r>
              <a:rPr lang="ru-RU" dirty="0">
                <a:solidFill>
                  <a:schemeClr val="tx2"/>
                </a:solidFill>
              </a:rPr>
              <a:t> с соавт., 2001)</a:t>
            </a:r>
            <a:endParaRPr lang="en-US" dirty="0">
              <a:solidFill>
                <a:schemeClr val="tx2"/>
              </a:solidFill>
            </a:endParaRPr>
          </a:p>
          <a:p>
            <a:pPr>
              <a:spcBef>
                <a:spcPct val="50000"/>
              </a:spcBef>
            </a:pPr>
            <a:r>
              <a:rPr lang="ru-RU" sz="2400" dirty="0">
                <a:solidFill>
                  <a:schemeClr val="tx2"/>
                </a:solidFill>
              </a:rPr>
              <a:t>Поведенческие тесты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ru-RU" dirty="0">
                <a:solidFill>
                  <a:schemeClr val="tx2"/>
                </a:solidFill>
              </a:rPr>
              <a:t>для оценки интегративной деятельности мозга</a:t>
            </a:r>
          </a:p>
        </p:txBody>
      </p:sp>
      <p:pic>
        <p:nvPicPr>
          <p:cNvPr id="25603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2" t="8755" r="4224" b="11319"/>
          <a:stretch>
            <a:fillRect/>
          </a:stretch>
        </p:blipFill>
        <p:spPr bwMode="auto">
          <a:xfrm>
            <a:off x="323850" y="3933825"/>
            <a:ext cx="3671888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150" y="3860800"/>
            <a:ext cx="4768850" cy="277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Text Box 7"/>
          <p:cNvSpPr txBox="1">
            <a:spLocks noChangeArrowheads="1"/>
          </p:cNvSpPr>
          <p:nvPr/>
        </p:nvSpPr>
        <p:spPr bwMode="auto">
          <a:xfrm>
            <a:off x="1311275" y="3160713"/>
            <a:ext cx="21082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ru-RU" dirty="0"/>
          </a:p>
        </p:txBody>
      </p:sp>
      <p:sp>
        <p:nvSpPr>
          <p:cNvPr id="25606" name="Text Box 8"/>
          <p:cNvSpPr txBox="1">
            <a:spLocks noChangeArrowheads="1"/>
          </p:cNvSpPr>
          <p:nvPr/>
        </p:nvSpPr>
        <p:spPr bwMode="auto">
          <a:xfrm>
            <a:off x="755650" y="2997200"/>
            <a:ext cx="3168650" cy="7175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sz="2000" b="1" dirty="0"/>
              <a:t>Тест «Открытое поле»</a:t>
            </a:r>
          </a:p>
        </p:txBody>
      </p:sp>
      <p:sp>
        <p:nvSpPr>
          <p:cNvPr id="25607" name="Text Box 9"/>
          <p:cNvSpPr txBox="1">
            <a:spLocks noChangeArrowheads="1"/>
          </p:cNvSpPr>
          <p:nvPr/>
        </p:nvSpPr>
        <p:spPr bwMode="auto">
          <a:xfrm>
            <a:off x="4356100" y="2997200"/>
            <a:ext cx="4608513" cy="7175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sz="2000" b="1" dirty="0"/>
              <a:t>Тест «Крестообразный лабиринт»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971550" y="0"/>
            <a:ext cx="7543800" cy="60325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4000" dirty="0" smtClean="0"/>
              <a:t>Метод</a:t>
            </a:r>
            <a:r>
              <a:rPr lang="en-US" sz="4000" dirty="0" smtClean="0"/>
              <a:t>:</a:t>
            </a:r>
            <a:endParaRPr lang="ru-RU" sz="4000" dirty="0" smtClean="0"/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9925" y="1125538"/>
            <a:ext cx="8474075" cy="647700"/>
          </a:xfrm>
        </p:spPr>
        <p:txBody>
          <a:bodyPr/>
          <a:lstStyle/>
          <a:p>
            <a:pPr algn="ctr">
              <a:buFont typeface="Wingdings" pitchFamily="2" charset="2"/>
              <a:buNone/>
              <a:defRPr/>
            </a:pP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</a:rPr>
              <a:t>BRUKER BioSpec 7.0 T (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Германия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</a:rPr>
              <a:t>).</a:t>
            </a:r>
            <a:endParaRPr lang="ru-RU" sz="4000" b="1" dirty="0" smtClean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26628" name="Picture 4" descr="BioSpec systems: Multi Purpose High Field MRI/MRS Research System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916113"/>
            <a:ext cx="5613400" cy="432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rganization Chart 7"/>
          <p:cNvGrpSpPr>
            <a:grpSpLocks/>
          </p:cNvGrpSpPr>
          <p:nvPr/>
        </p:nvGrpSpPr>
        <p:grpSpPr bwMode="auto">
          <a:xfrm>
            <a:off x="179388" y="1773238"/>
            <a:ext cx="8531225" cy="4608512"/>
            <a:chOff x="182" y="1037"/>
            <a:chExt cx="2880" cy="720"/>
          </a:xfrm>
        </p:grpSpPr>
        <p:cxnSp>
          <p:nvCxnSpPr>
            <p:cNvPr id="1028" name="_s1028"/>
            <p:cNvCxnSpPr>
              <a:cxnSpLocks noChangeShapeType="1"/>
              <a:stCxn id="6" idx="0"/>
              <a:endCxn id="3" idx="2"/>
            </p:cNvCxnSpPr>
            <p:nvPr/>
          </p:nvCxnSpPr>
          <p:spPr bwMode="auto">
            <a:xfrm rot="5400000" flipH="1">
              <a:off x="2054" y="893"/>
              <a:ext cx="144" cy="1008"/>
            </a:xfrm>
            <a:prstGeom prst="bentConnector3">
              <a:avLst>
                <a:gd name="adj1" fmla="val 12394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29" name="_s1029"/>
            <p:cNvCxnSpPr>
              <a:cxnSpLocks noChangeShapeType="1"/>
              <a:stCxn id="5" idx="0"/>
              <a:endCxn id="3" idx="2"/>
            </p:cNvCxnSpPr>
            <p:nvPr/>
          </p:nvCxnSpPr>
          <p:spPr bwMode="auto">
            <a:xfrm rot="16200000">
              <a:off x="1551" y="1396"/>
              <a:ext cx="144" cy="1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30" name="_s1030"/>
            <p:cNvCxnSpPr>
              <a:cxnSpLocks noChangeShapeType="1"/>
              <a:stCxn id="4" idx="0"/>
              <a:endCxn id="3" idx="2"/>
            </p:cNvCxnSpPr>
            <p:nvPr/>
          </p:nvCxnSpPr>
          <p:spPr bwMode="auto">
            <a:xfrm rot="16200000">
              <a:off x="1046" y="893"/>
              <a:ext cx="144" cy="1008"/>
            </a:xfrm>
            <a:prstGeom prst="bentConnector3">
              <a:avLst>
                <a:gd name="adj1" fmla="val 12394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" name="_s1031"/>
            <p:cNvSpPr>
              <a:spLocks noChangeArrowheads="1"/>
            </p:cNvSpPr>
            <p:nvPr/>
          </p:nvSpPr>
          <p:spPr bwMode="auto">
            <a:xfrm>
              <a:off x="1190" y="1037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600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/</a:t>
              </a:r>
              <a:endParaRPr kumimoji="0" lang="ru-RU" sz="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4" name="_s1032"/>
            <p:cNvSpPr>
              <a:spLocks noChangeArrowheads="1"/>
            </p:cNvSpPr>
            <p:nvPr/>
          </p:nvSpPr>
          <p:spPr bwMode="auto">
            <a:xfrm>
              <a:off x="182" y="1469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500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Группа контроля</a:t>
              </a:r>
              <a:endParaRPr kumimoji="0" lang="en-US" sz="15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n=</a:t>
              </a:r>
              <a:r>
                <a:rPr kumimoji="0" lang="ru-RU" sz="1500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26</a:t>
              </a:r>
            </a:p>
          </p:txBody>
        </p:sp>
        <p:sp>
          <p:nvSpPr>
            <p:cNvPr id="5" name="_s1033"/>
            <p:cNvSpPr>
              <a:spLocks noChangeArrowheads="1"/>
            </p:cNvSpPr>
            <p:nvPr/>
          </p:nvSpPr>
          <p:spPr bwMode="auto">
            <a:xfrm>
              <a:off x="1190" y="1469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500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Группа с внутривенным введением СК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n=</a:t>
              </a:r>
              <a:r>
                <a:rPr kumimoji="0" lang="ru-RU" sz="1500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9</a:t>
              </a:r>
            </a:p>
          </p:txBody>
        </p:sp>
        <p:sp>
          <p:nvSpPr>
            <p:cNvPr id="6" name="_s1034"/>
            <p:cNvSpPr>
              <a:spLocks noChangeArrowheads="1"/>
            </p:cNvSpPr>
            <p:nvPr/>
          </p:nvSpPr>
          <p:spPr bwMode="auto">
            <a:xfrm>
              <a:off x="2198" y="1469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756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500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Группа с интрацеребральным введением СК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500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n=</a:t>
              </a:r>
              <a:r>
                <a:rPr kumimoji="0" lang="ru-RU" sz="1500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8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1035" name="Rectangle 15"/>
          <p:cNvSpPr>
            <a:spLocks noChangeArrowheads="1"/>
          </p:cNvSpPr>
          <p:nvPr/>
        </p:nvSpPr>
        <p:spPr bwMode="auto">
          <a:xfrm>
            <a:off x="3276600" y="1989138"/>
            <a:ext cx="2305050" cy="1465262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>
            <a:spAutoFit/>
          </a:bodyPr>
          <a:lstStyle/>
          <a:p>
            <a:r>
              <a:rPr lang="ru-RU" dirty="0"/>
              <a:t>Общее кол-во животных с эндоваскулярной моделью окклюзии</a:t>
            </a:r>
            <a:r>
              <a:rPr lang="en-US" dirty="0"/>
              <a:t>:</a:t>
            </a:r>
          </a:p>
          <a:p>
            <a:pPr algn="ctr"/>
            <a:r>
              <a:rPr lang="en-US" dirty="0"/>
              <a:t>n=43</a:t>
            </a:r>
            <a:endParaRPr lang="ru-RU" dirty="0"/>
          </a:p>
        </p:txBody>
      </p:sp>
      <p:sp>
        <p:nvSpPr>
          <p:cNvPr id="1036" name="TextBox 6"/>
          <p:cNvSpPr txBox="1">
            <a:spLocks noChangeArrowheads="1"/>
          </p:cNvSpPr>
          <p:nvPr/>
        </p:nvSpPr>
        <p:spPr bwMode="auto">
          <a:xfrm>
            <a:off x="1947863" y="500063"/>
            <a:ext cx="53387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dirty="0">
                <a:solidFill>
                  <a:schemeClr val="bg1"/>
                </a:solidFill>
              </a:rPr>
              <a:t>Эндоваскулярная модель окклюзии СМА у крыс</a:t>
            </a:r>
          </a:p>
        </p:txBody>
      </p:sp>
    </p:spTree>
    <p:extLst>
      <p:ext uri="{BB962C8B-B14F-4D97-AF65-F5344CB8AC3E}">
        <p14:creationId xmlns:p14="http://schemas.microsoft.com/office/powerpoint/2010/main" val="3235135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1"/>
          <p:cNvPicPr>
            <a:picLocks noChangeAspect="1" noChangeArrowheads="1"/>
          </p:cNvPicPr>
          <p:nvPr/>
        </p:nvPicPr>
        <p:blipFill>
          <a:blip r:embed="rId3" cstate="print">
            <a:lum bright="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928688"/>
            <a:ext cx="5786438" cy="578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Line 4"/>
          <p:cNvSpPr>
            <a:spLocks noChangeShapeType="1"/>
          </p:cNvSpPr>
          <p:nvPr/>
        </p:nvSpPr>
        <p:spPr bwMode="auto">
          <a:xfrm flipH="1">
            <a:off x="4023292" y="2708920"/>
            <a:ext cx="431800" cy="504825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31748" name="Line 5"/>
          <p:cNvSpPr>
            <a:spLocks noChangeShapeType="1"/>
          </p:cNvSpPr>
          <p:nvPr/>
        </p:nvSpPr>
        <p:spPr bwMode="auto">
          <a:xfrm flipV="1">
            <a:off x="3419872" y="3495675"/>
            <a:ext cx="431800" cy="6477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31749" name="Text Box 6"/>
          <p:cNvSpPr txBox="1">
            <a:spLocks noChangeArrowheads="1"/>
          </p:cNvSpPr>
          <p:nvPr/>
        </p:nvSpPr>
        <p:spPr bwMode="auto">
          <a:xfrm>
            <a:off x="142875" y="219783"/>
            <a:ext cx="8858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800" i="0" dirty="0">
                <a:solidFill>
                  <a:schemeClr val="tx2">
                    <a:lumMod val="75000"/>
                  </a:schemeClr>
                </a:solidFill>
              </a:rPr>
              <a:t>3</a:t>
            </a:r>
            <a:r>
              <a:rPr lang="ru-RU" sz="2800" i="0" dirty="0">
                <a:solidFill>
                  <a:schemeClr val="tx2">
                    <a:lumMod val="75000"/>
                  </a:schemeClr>
                </a:solidFill>
              </a:rPr>
              <a:t> дня после окклюзии средней мозговой артерии</a:t>
            </a:r>
            <a:endParaRPr lang="en-US" sz="2800" i="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59113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9500"/>
            <a:ext cx="305911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06913"/>
            <a:ext cx="3059113" cy="235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0" y="0"/>
            <a:ext cx="5397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>
                <a:latin typeface="Tahoma" pitchFamily="34" charset="0"/>
              </a:rPr>
              <a:t>1</a:t>
            </a:r>
            <a:endParaRPr lang="ru-RU" dirty="0">
              <a:latin typeface="Tahoma" pitchFamily="34" charset="0"/>
            </a:endParaRPr>
          </a:p>
        </p:txBody>
      </p: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0" y="2060575"/>
            <a:ext cx="4683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>
                <a:latin typeface="Tahoma" pitchFamily="34" charset="0"/>
              </a:rPr>
              <a:t>2</a:t>
            </a:r>
            <a:endParaRPr lang="ru-RU" dirty="0">
              <a:latin typeface="Tahoma" pitchFamily="34" charset="0"/>
            </a:endParaRPr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0" y="4508500"/>
            <a:ext cx="3952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>
                <a:latin typeface="Tahoma" pitchFamily="34" charset="0"/>
              </a:rPr>
              <a:t>3</a:t>
            </a:r>
            <a:endParaRPr lang="ru-RU" dirty="0">
              <a:latin typeface="Tahoma" pitchFamily="34" charset="0"/>
            </a:endParaRPr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3571875" y="428625"/>
            <a:ext cx="5148263" cy="13843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2800" i="0" dirty="0"/>
              <a:t>Побочные патологические реакции со стороны мозга и мягких тканей головы </a:t>
            </a:r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3286125" y="2500313"/>
            <a:ext cx="5643563" cy="30464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ru-RU" sz="3200" i="0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</a:rPr>
              <a:t> Отек и гематома мягких </a:t>
            </a:r>
            <a:br>
              <a:rPr lang="ru-RU" sz="3200" i="0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</a:rPr>
            </a:br>
            <a:r>
              <a:rPr lang="ru-RU" sz="3200" i="0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</a:rPr>
              <a:t> тканей головы</a:t>
            </a:r>
            <a:r>
              <a:rPr lang="en-US" sz="3200" i="0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</a:rPr>
              <a:t> 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ru-RU" sz="3200" i="0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</a:rPr>
              <a:t> Церебрит </a:t>
            </a:r>
            <a:endParaRPr lang="en-US" sz="3200" i="0" dirty="0">
              <a:solidFill>
                <a:schemeClr val="tx2">
                  <a:lumMod val="75000"/>
                </a:schemeClr>
              </a:solidFill>
              <a:latin typeface="Tahoma" pitchFamily="34" charset="0"/>
            </a:endParaRP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ru-RU" sz="3200" i="0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</a:rPr>
              <a:t> Воспалительные реакции</a:t>
            </a:r>
            <a:br>
              <a:rPr lang="ru-RU" sz="3200" i="0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</a:rPr>
            </a:br>
            <a:r>
              <a:rPr lang="ru-RU" sz="3200" i="0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</a:rPr>
              <a:t> оболочек мозга </a:t>
            </a:r>
          </a:p>
        </p:txBody>
      </p:sp>
      <p:sp>
        <p:nvSpPr>
          <p:cNvPr id="32778" name="Line 10"/>
          <p:cNvSpPr>
            <a:spLocks noChangeShapeType="1"/>
          </p:cNvSpPr>
          <p:nvPr/>
        </p:nvSpPr>
        <p:spPr bwMode="auto">
          <a:xfrm flipH="1">
            <a:off x="1331913" y="2420938"/>
            <a:ext cx="360362" cy="6477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Рисунок 3" descr="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300355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Рисунок 4" descr="2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0"/>
            <a:ext cx="300355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Рисунок 9" descr="5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3714750"/>
            <a:ext cx="300355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TextBox 10"/>
          <p:cNvSpPr txBox="1">
            <a:spLocks noChangeArrowheads="1"/>
          </p:cNvSpPr>
          <p:nvPr/>
        </p:nvSpPr>
        <p:spPr bwMode="auto">
          <a:xfrm>
            <a:off x="1258149" y="876402"/>
            <a:ext cx="860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dirty="0">
                <a:solidFill>
                  <a:srgbClr val="FFFF00"/>
                </a:solidFill>
                <a:latin typeface="Calibri" pitchFamily="34" charset="0"/>
              </a:rPr>
              <a:t>3 </a:t>
            </a:r>
            <a:r>
              <a:rPr lang="en-US" dirty="0">
                <a:solidFill>
                  <a:srgbClr val="FFFF00"/>
                </a:solidFill>
                <a:latin typeface="Calibri" pitchFamily="34" charset="0"/>
              </a:rPr>
              <a:t>SNAP</a:t>
            </a:r>
            <a:endParaRPr lang="ru-RU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3798" name="TextBox 11"/>
          <p:cNvSpPr txBox="1">
            <a:spLocks noChangeArrowheads="1"/>
          </p:cNvSpPr>
          <p:nvPr/>
        </p:nvSpPr>
        <p:spPr bwMode="auto">
          <a:xfrm>
            <a:off x="1000125" y="3929063"/>
            <a:ext cx="860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dirty="0">
                <a:solidFill>
                  <a:srgbClr val="FFFF00"/>
                </a:solidFill>
                <a:latin typeface="Calibri" pitchFamily="34" charset="0"/>
              </a:rPr>
              <a:t>7</a:t>
            </a:r>
            <a:r>
              <a:rPr lang="en-US" dirty="0">
                <a:solidFill>
                  <a:srgbClr val="FFFF00"/>
                </a:solidFill>
                <a:latin typeface="Calibri" pitchFamily="34" charset="0"/>
              </a:rPr>
              <a:t> SNAP</a:t>
            </a:r>
            <a:endParaRPr lang="ru-RU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3799" name="TextBox 12"/>
          <p:cNvSpPr txBox="1">
            <a:spLocks noChangeArrowheads="1"/>
          </p:cNvSpPr>
          <p:nvPr/>
        </p:nvSpPr>
        <p:spPr bwMode="auto">
          <a:xfrm>
            <a:off x="3633512" y="3857625"/>
            <a:ext cx="9286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dirty="0">
                <a:solidFill>
                  <a:srgbClr val="FFFF00"/>
                </a:solidFill>
                <a:latin typeface="Calibri" pitchFamily="34" charset="0"/>
              </a:rPr>
              <a:t>7</a:t>
            </a:r>
            <a:r>
              <a:rPr lang="en-US" dirty="0">
                <a:solidFill>
                  <a:srgbClr val="FFFF00"/>
                </a:solidFill>
                <a:latin typeface="Calibri" pitchFamily="34" charset="0"/>
              </a:rPr>
              <a:t> SNAP</a:t>
            </a:r>
            <a:endParaRPr lang="ru-RU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3800" name="TextBox 13"/>
          <p:cNvSpPr txBox="1">
            <a:spLocks noChangeArrowheads="1"/>
          </p:cNvSpPr>
          <p:nvPr/>
        </p:nvSpPr>
        <p:spPr bwMode="auto">
          <a:xfrm>
            <a:off x="285750" y="-3175"/>
            <a:ext cx="8613775" cy="646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i="0" dirty="0">
                <a:latin typeface="Calibri" pitchFamily="34" charset="0"/>
              </a:rPr>
              <a:t>Накопление стволовых клеток, меченных оксидом железа, вокруг зоны поражения </a:t>
            </a:r>
          </a:p>
          <a:p>
            <a:pPr algn="ctr" eaLnBrk="1" hangingPunct="1"/>
            <a:r>
              <a:rPr lang="ru-RU" i="0" dirty="0">
                <a:latin typeface="Calibri" pitchFamily="34" charset="0"/>
              </a:rPr>
              <a:t>на 7-й  день после операции (МРТ режимы Т2-</a:t>
            </a:r>
            <a:r>
              <a:rPr lang="en-US" i="0" dirty="0">
                <a:latin typeface="Calibri" pitchFamily="34" charset="0"/>
              </a:rPr>
              <a:t>WI </a:t>
            </a:r>
            <a:r>
              <a:rPr lang="ru-RU" i="0" dirty="0">
                <a:latin typeface="Calibri" pitchFamily="34" charset="0"/>
              </a:rPr>
              <a:t> и </a:t>
            </a:r>
            <a:r>
              <a:rPr lang="en-US" i="0" dirty="0">
                <a:latin typeface="Calibri" pitchFamily="34" charset="0"/>
              </a:rPr>
              <a:t>DWI)</a:t>
            </a:r>
            <a:endParaRPr lang="ru-RU" i="0" dirty="0">
              <a:latin typeface="Calibri" pitchFamily="34" charset="0"/>
            </a:endParaRPr>
          </a:p>
        </p:txBody>
      </p:sp>
      <p:pic>
        <p:nvPicPr>
          <p:cNvPr id="33801" name="Рисунок 15" descr="5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638" y="571500"/>
            <a:ext cx="300355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2" name="Рисунок 17" descr="3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1719" y="571499"/>
            <a:ext cx="300355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3" name="TextBox 18"/>
          <p:cNvSpPr txBox="1">
            <a:spLocks noChangeArrowheads="1"/>
          </p:cNvSpPr>
          <p:nvPr/>
        </p:nvSpPr>
        <p:spPr bwMode="auto">
          <a:xfrm>
            <a:off x="4357688" y="857250"/>
            <a:ext cx="11223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dirty="0">
                <a:solidFill>
                  <a:srgbClr val="FFFF00"/>
                </a:solidFill>
                <a:latin typeface="Calibri" pitchFamily="34" charset="0"/>
              </a:rPr>
              <a:t>3</a:t>
            </a:r>
            <a:r>
              <a:rPr lang="en-US" dirty="0">
                <a:solidFill>
                  <a:srgbClr val="FFFF00"/>
                </a:solidFill>
                <a:latin typeface="Calibri" pitchFamily="34" charset="0"/>
              </a:rPr>
              <a:t> DW-500</a:t>
            </a:r>
            <a:endParaRPr lang="ru-RU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3804" name="TextBox 19"/>
          <p:cNvSpPr txBox="1">
            <a:spLocks noChangeArrowheads="1"/>
          </p:cNvSpPr>
          <p:nvPr/>
        </p:nvSpPr>
        <p:spPr bwMode="auto">
          <a:xfrm>
            <a:off x="7072313" y="857250"/>
            <a:ext cx="11223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dirty="0">
                <a:solidFill>
                  <a:srgbClr val="FFFF00"/>
                </a:solidFill>
                <a:latin typeface="Calibri" pitchFamily="34" charset="0"/>
              </a:rPr>
              <a:t>3</a:t>
            </a:r>
            <a:r>
              <a:rPr lang="en-US" dirty="0">
                <a:solidFill>
                  <a:srgbClr val="FFFF00"/>
                </a:solidFill>
                <a:latin typeface="Calibri" pitchFamily="34" charset="0"/>
              </a:rPr>
              <a:t> DW-500</a:t>
            </a:r>
            <a:endParaRPr lang="ru-RU" dirty="0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33805" name="Рисунок 20" descr="2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450" y="3714750"/>
            <a:ext cx="300355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6" name="TextBox 21"/>
          <p:cNvSpPr txBox="1">
            <a:spLocks noChangeArrowheads="1"/>
          </p:cNvSpPr>
          <p:nvPr/>
        </p:nvSpPr>
        <p:spPr bwMode="auto">
          <a:xfrm>
            <a:off x="7143750" y="3929063"/>
            <a:ext cx="11223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>
                <a:solidFill>
                  <a:srgbClr val="FFFF00"/>
                </a:solidFill>
                <a:latin typeface="Calibri" pitchFamily="34" charset="0"/>
              </a:rPr>
              <a:t>7 DW-500</a:t>
            </a:r>
            <a:endParaRPr lang="ru-RU" dirty="0">
              <a:solidFill>
                <a:srgbClr val="FFFF00"/>
              </a:solidFill>
              <a:latin typeface="Calibri" pitchFamily="34" charset="0"/>
            </a:endParaRPr>
          </a:p>
        </p:txBody>
      </p:sp>
      <p:cxnSp>
        <p:nvCxnSpPr>
          <p:cNvPr id="33807" name="Прямая со стрелкой 15"/>
          <p:cNvCxnSpPr>
            <a:cxnSpLocks noChangeShapeType="1"/>
          </p:cNvCxnSpPr>
          <p:nvPr/>
        </p:nvCxnSpPr>
        <p:spPr bwMode="auto">
          <a:xfrm rot="10800000">
            <a:off x="7358063" y="5072063"/>
            <a:ext cx="1071562" cy="271462"/>
          </a:xfrm>
          <a:prstGeom prst="straightConnector1">
            <a:avLst/>
          </a:prstGeom>
          <a:noFill/>
          <a:ln w="28575" algn="ctr">
            <a:solidFill>
              <a:srgbClr val="FFFF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808" name="Прямая со стрелкой 21"/>
          <p:cNvCxnSpPr>
            <a:cxnSpLocks noChangeShapeType="1"/>
          </p:cNvCxnSpPr>
          <p:nvPr/>
        </p:nvCxnSpPr>
        <p:spPr bwMode="auto">
          <a:xfrm rot="5400000">
            <a:off x="1143000" y="4286250"/>
            <a:ext cx="1000125" cy="714375"/>
          </a:xfrm>
          <a:prstGeom prst="straightConnector1">
            <a:avLst/>
          </a:prstGeom>
          <a:noFill/>
          <a:ln w="28575" algn="ctr">
            <a:solidFill>
              <a:srgbClr val="FFFF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1625" y="0"/>
            <a:ext cx="8510588" cy="857250"/>
          </a:xfrm>
          <a:solidFill>
            <a:schemeClr val="tx2"/>
          </a:solidFill>
        </p:spPr>
        <p:txBody>
          <a:bodyPr>
            <a:normAutofit fontScale="90000"/>
          </a:bodyPr>
          <a:lstStyle/>
          <a:p>
            <a:r>
              <a:rPr lang="ru-RU" sz="2000" i="1" dirty="0" smtClean="0">
                <a:solidFill>
                  <a:schemeClr val="bg1"/>
                </a:solidFill>
                <a:effectLst/>
              </a:rPr>
              <a:t>Накопление стволовых клеток, меченных микрочастицами оксида железа в декстрановой оболочке, в зоне ишемического поражения</a:t>
            </a:r>
            <a:r>
              <a:rPr lang="ru-RU" sz="2000" i="1" dirty="0" smtClean="0">
                <a:solidFill>
                  <a:schemeClr val="hlink"/>
                </a:solidFill>
                <a:effectLst/>
              </a:rPr>
              <a:t/>
            </a:r>
            <a:br>
              <a:rPr lang="ru-RU" sz="2000" i="1" dirty="0" smtClean="0">
                <a:solidFill>
                  <a:schemeClr val="hlink"/>
                </a:solidFill>
                <a:effectLst/>
              </a:rPr>
            </a:br>
            <a:endParaRPr lang="ru-RU" sz="2000" i="1" dirty="0" smtClean="0">
              <a:solidFill>
                <a:schemeClr val="hlink"/>
              </a:solidFill>
              <a:effectLst/>
            </a:endParaRPr>
          </a:p>
        </p:txBody>
      </p:sp>
      <p:pic>
        <p:nvPicPr>
          <p:cNvPr id="34819" name="Picture 4" descr="2!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86"/>
          <a:stretch>
            <a:fillRect/>
          </a:stretch>
        </p:blipFill>
        <p:spPr>
          <a:xfrm>
            <a:off x="142875" y="757238"/>
            <a:ext cx="6035675" cy="60293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0" name="Line 5"/>
          <p:cNvSpPr>
            <a:spLocks noChangeShapeType="1"/>
          </p:cNvSpPr>
          <p:nvPr/>
        </p:nvSpPr>
        <p:spPr bwMode="auto">
          <a:xfrm flipH="1">
            <a:off x="2571750" y="3214688"/>
            <a:ext cx="144463" cy="144462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34821" name="Line 6"/>
          <p:cNvSpPr>
            <a:spLocks noChangeShapeType="1"/>
          </p:cNvSpPr>
          <p:nvPr/>
        </p:nvSpPr>
        <p:spPr bwMode="auto">
          <a:xfrm flipV="1">
            <a:off x="2357438" y="3786188"/>
            <a:ext cx="46037" cy="428625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34822" name="Text Box 7"/>
          <p:cNvSpPr txBox="1">
            <a:spLocks noChangeArrowheads="1"/>
          </p:cNvSpPr>
          <p:nvPr/>
        </p:nvSpPr>
        <p:spPr bwMode="auto">
          <a:xfrm>
            <a:off x="6215063" y="785813"/>
            <a:ext cx="2857500" cy="2770187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dirty="0"/>
              <a:t>Окклюзия СМА методом электрокоагуляции с последующим введением СК в дозе </a:t>
            </a:r>
          </a:p>
          <a:p>
            <a:pPr eaLnBrk="1" hangingPunct="1">
              <a:spcBef>
                <a:spcPct val="50000"/>
              </a:spcBef>
            </a:pPr>
            <a:r>
              <a:rPr lang="ru-RU" dirty="0"/>
              <a:t> 2 </a:t>
            </a:r>
            <a:r>
              <a:rPr lang="ru-RU" i="0" dirty="0"/>
              <a:t>х10</a:t>
            </a:r>
            <a:r>
              <a:rPr lang="ru-RU" i="0" baseline="30000" dirty="0"/>
              <a:t>6 </a:t>
            </a:r>
            <a:r>
              <a:rPr lang="ru-RU" i="0" dirty="0"/>
              <a:t>на 2</a:t>
            </a:r>
            <a:r>
              <a:rPr lang="ru-RU" i="0" baseline="30000" dirty="0"/>
              <a:t>-е </a:t>
            </a:r>
            <a:r>
              <a:rPr lang="ru-RU" i="0" dirty="0"/>
              <a:t> сутки после развития инфаркта мозга</a:t>
            </a:r>
          </a:p>
          <a:p>
            <a:pPr eaLnBrk="1" hangingPunct="1">
              <a:spcBef>
                <a:spcPct val="50000"/>
              </a:spcBef>
            </a:pPr>
            <a:r>
              <a:rPr lang="ru-RU" sz="1400" i="0" dirty="0"/>
              <a:t>Л.В.Губский,  А.Учеваткин  2008</a:t>
            </a:r>
            <a:endParaRPr lang="ru-RU" sz="1400" dirty="0"/>
          </a:p>
        </p:txBody>
      </p:sp>
      <p:sp>
        <p:nvSpPr>
          <p:cNvPr id="34823" name="Text Box 9"/>
          <p:cNvSpPr txBox="1">
            <a:spLocks noChangeArrowheads="1"/>
          </p:cNvSpPr>
          <p:nvPr/>
        </p:nvSpPr>
        <p:spPr bwMode="auto">
          <a:xfrm>
            <a:off x="6286500" y="4500563"/>
            <a:ext cx="2676525" cy="177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sz="1400" dirty="0">
                <a:solidFill>
                  <a:srgbClr val="000000"/>
                </a:solidFill>
              </a:rPr>
              <a:t>Bio Spec 70/30 (Bruker</a:t>
            </a:r>
            <a:r>
              <a:rPr lang="ru-RU" sz="1400" dirty="0">
                <a:solidFill>
                  <a:srgbClr val="000000"/>
                </a:solidFill>
              </a:rPr>
              <a:t>,</a:t>
            </a:r>
            <a:r>
              <a:rPr lang="en-US" sz="1400" dirty="0">
                <a:solidFill>
                  <a:srgbClr val="000000"/>
                </a:solidFill>
              </a:rPr>
              <a:t> Germany) </a:t>
            </a:r>
            <a:r>
              <a:rPr lang="ru-RU" sz="1400" dirty="0">
                <a:solidFill>
                  <a:srgbClr val="000000"/>
                </a:solidFill>
              </a:rPr>
              <a:t>с индукцией магнитного поля 7 Тл и градиентной системой 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ru-RU" sz="1400" dirty="0">
                <a:solidFill>
                  <a:srgbClr val="000000"/>
                </a:solidFill>
              </a:rPr>
              <a:t>105 Тл</a:t>
            </a:r>
            <a:r>
              <a:rPr lang="en-US" sz="1400" dirty="0">
                <a:solidFill>
                  <a:srgbClr val="000000"/>
                </a:solidFill>
              </a:rPr>
              <a:t>/</a:t>
            </a:r>
            <a:r>
              <a:rPr lang="ru-RU" sz="1400" dirty="0">
                <a:solidFill>
                  <a:srgbClr val="000000"/>
                </a:solidFill>
              </a:rPr>
              <a:t>м</a:t>
            </a:r>
            <a:r>
              <a:rPr lang="en-US" sz="1400" dirty="0">
                <a:solidFill>
                  <a:srgbClr val="000000"/>
                </a:solidFill>
              </a:rPr>
              <a:t> </a:t>
            </a:r>
            <a:endParaRPr lang="ru-RU" sz="14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Рисунок 3" descr="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785813"/>
            <a:ext cx="3000375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Рисунок 4" descr="3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785813"/>
            <a:ext cx="3021012" cy="301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Рисунок 5" descr="4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785813"/>
            <a:ext cx="300355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Рисунок 6" descr="1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3786188"/>
            <a:ext cx="300355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Рисунок 7" descr="2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3789363"/>
            <a:ext cx="3000375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1" name="Рисунок 8" descr="1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3860800"/>
            <a:ext cx="2928938" cy="292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2" name="TextBox 9"/>
          <p:cNvSpPr txBox="1">
            <a:spLocks noChangeArrowheads="1"/>
          </p:cNvSpPr>
          <p:nvPr/>
        </p:nvSpPr>
        <p:spPr bwMode="auto">
          <a:xfrm>
            <a:off x="1214438" y="1428750"/>
            <a:ext cx="9779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>
                <a:latin typeface="Calibri" pitchFamily="34" charset="0"/>
              </a:rPr>
              <a:t>14 SNAP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36873" name="TextBox 10"/>
          <p:cNvSpPr txBox="1">
            <a:spLocks noChangeArrowheads="1"/>
          </p:cNvSpPr>
          <p:nvPr/>
        </p:nvSpPr>
        <p:spPr bwMode="auto">
          <a:xfrm>
            <a:off x="4214813" y="1428750"/>
            <a:ext cx="9779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>
                <a:latin typeface="Calibri" pitchFamily="34" charset="0"/>
              </a:rPr>
              <a:t>14 SNAP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36874" name="TextBox 11"/>
          <p:cNvSpPr txBox="1">
            <a:spLocks noChangeArrowheads="1"/>
          </p:cNvSpPr>
          <p:nvPr/>
        </p:nvSpPr>
        <p:spPr bwMode="auto">
          <a:xfrm>
            <a:off x="7072313" y="1357313"/>
            <a:ext cx="9779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>
                <a:latin typeface="Calibri" pitchFamily="34" charset="0"/>
              </a:rPr>
              <a:t>14 SNAP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36875" name="TextBox 12"/>
          <p:cNvSpPr txBox="1">
            <a:spLocks noChangeArrowheads="1"/>
          </p:cNvSpPr>
          <p:nvPr/>
        </p:nvSpPr>
        <p:spPr bwMode="auto">
          <a:xfrm>
            <a:off x="1071563" y="4071938"/>
            <a:ext cx="8175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>
                <a:latin typeface="Calibri" pitchFamily="34" charset="0"/>
              </a:rPr>
              <a:t>14 DW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36876" name="TextBox 13"/>
          <p:cNvSpPr txBox="1">
            <a:spLocks noChangeArrowheads="1"/>
          </p:cNvSpPr>
          <p:nvPr/>
        </p:nvSpPr>
        <p:spPr bwMode="auto">
          <a:xfrm>
            <a:off x="4214813" y="4143375"/>
            <a:ext cx="8175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>
                <a:latin typeface="Calibri" pitchFamily="34" charset="0"/>
              </a:rPr>
              <a:t>14 DW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36877" name="TextBox 14"/>
          <p:cNvSpPr txBox="1">
            <a:spLocks noChangeArrowheads="1"/>
          </p:cNvSpPr>
          <p:nvPr/>
        </p:nvSpPr>
        <p:spPr bwMode="auto">
          <a:xfrm>
            <a:off x="7215188" y="4071938"/>
            <a:ext cx="7000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>
                <a:latin typeface="Calibri" pitchFamily="34" charset="0"/>
              </a:rPr>
              <a:t>14 T2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15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0"/>
            <a:ext cx="9144000" cy="785813"/>
          </a:xfrm>
        </p:spPr>
        <p:txBody>
          <a:bodyPr/>
          <a:lstStyle/>
          <a:p>
            <a:pPr>
              <a:defRPr/>
            </a:pPr>
            <a:r>
              <a:rPr lang="ru-RU" sz="1800" dirty="0" smtClean="0">
                <a:solidFill>
                  <a:schemeClr val="tx1"/>
                </a:solidFill>
              </a:rPr>
              <a:t>Визуализация миграции стереотаксически введенных меченных мезенхимальных стволовых клеток у крыс с электрокоагуляцией средней мозговой артерии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457200" y="277813"/>
            <a:ext cx="8229600" cy="14954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2800" dirty="0" smtClean="0"/>
              <a:t>Визуализация миграции внутривенно введенных меченных мезенхимальных стволовых клеток у крыс с интралюминальной окклюзией   средней мозговой артерии</a:t>
            </a:r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0" y="4508500"/>
            <a:ext cx="9001125" cy="2124075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63538">
              <a:spcBef>
                <a:spcPct val="50000"/>
              </a:spcBef>
              <a:buFont typeface="Wingdings" pitchFamily="2" charset="2"/>
              <a:buNone/>
              <a:defRPr/>
            </a:pPr>
            <a:r>
              <a:rPr lang="ru-RU" sz="22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МРТ изображения одного среза головного мозга крысы №А3 на </a:t>
            </a:r>
            <a:r>
              <a:rPr lang="en-US" sz="22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SNAP</a:t>
            </a:r>
            <a:r>
              <a:rPr lang="ru-RU" sz="22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-режиме: а) на следующий день после операции; б) через 5 дней после операции; в) через 10 дней после операции. </a:t>
            </a:r>
            <a:r>
              <a:rPr lang="ru-RU" sz="22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Желтой </a:t>
            </a:r>
            <a:r>
              <a:rPr lang="ru-RU" sz="22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стрелкой показана область снижения сигнала подозрительная на присутствие меченных стволовых клеток. Зона инфаркта показана черной стрелкой. </a:t>
            </a:r>
          </a:p>
        </p:txBody>
      </p:sp>
      <p:grpSp>
        <p:nvGrpSpPr>
          <p:cNvPr id="37892" name="Group 4"/>
          <p:cNvGrpSpPr>
            <a:grpSpLocks/>
          </p:cNvGrpSpPr>
          <p:nvPr/>
        </p:nvGrpSpPr>
        <p:grpSpPr bwMode="auto">
          <a:xfrm>
            <a:off x="971550" y="2058988"/>
            <a:ext cx="7359650" cy="2190750"/>
            <a:chOff x="612" y="1297"/>
            <a:chExt cx="4636" cy="1380"/>
          </a:xfrm>
        </p:grpSpPr>
        <p:grpSp>
          <p:nvGrpSpPr>
            <p:cNvPr id="37893" name="Group 5"/>
            <p:cNvGrpSpPr>
              <a:grpSpLocks/>
            </p:cNvGrpSpPr>
            <p:nvPr/>
          </p:nvGrpSpPr>
          <p:grpSpPr bwMode="auto">
            <a:xfrm>
              <a:off x="612" y="1298"/>
              <a:ext cx="4636" cy="1379"/>
              <a:chOff x="431" y="1344"/>
              <a:chExt cx="4636" cy="1379"/>
            </a:xfrm>
          </p:grpSpPr>
          <p:pic>
            <p:nvPicPr>
              <p:cNvPr id="37902" name="Picture 6" descr="2_A3_1d_5sl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0481" t="36105" r="27254" b="27299"/>
              <a:stretch>
                <a:fillRect/>
              </a:stretch>
            </p:blipFill>
            <p:spPr bwMode="auto">
              <a:xfrm>
                <a:off x="431" y="1344"/>
                <a:ext cx="1387" cy="13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903" name="Picture 7" descr="2_A3_5d_7sl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8062" t="42014" r="27504" b="21619"/>
              <a:stretch>
                <a:fillRect/>
              </a:stretch>
            </p:blipFill>
            <p:spPr bwMode="auto">
              <a:xfrm>
                <a:off x="2064" y="1344"/>
                <a:ext cx="1376" cy="13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904" name="Picture 8" descr="2_A3_10d_6sl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8047" t="39525" r="29890" b="23965"/>
              <a:stretch>
                <a:fillRect/>
              </a:stretch>
            </p:blipFill>
            <p:spPr bwMode="auto">
              <a:xfrm>
                <a:off x="3696" y="1344"/>
                <a:ext cx="1371" cy="13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37894" name="Text Box 9"/>
            <p:cNvSpPr txBox="1">
              <a:spLocks noChangeArrowheads="1"/>
            </p:cNvSpPr>
            <p:nvPr/>
          </p:nvSpPr>
          <p:spPr bwMode="auto">
            <a:xfrm>
              <a:off x="623" y="1308"/>
              <a:ext cx="216" cy="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sz="1200" b="1" dirty="0">
                  <a:solidFill>
                    <a:srgbClr val="FFFFFF"/>
                  </a:solidFill>
                </a:rPr>
                <a:t>А</a:t>
              </a:r>
              <a:endParaRPr lang="ru-RU" dirty="0"/>
            </a:p>
          </p:txBody>
        </p:sp>
        <p:sp>
          <p:nvSpPr>
            <p:cNvPr id="37895" name="Text Box 10"/>
            <p:cNvSpPr txBox="1">
              <a:spLocks noChangeArrowheads="1"/>
            </p:cNvSpPr>
            <p:nvPr/>
          </p:nvSpPr>
          <p:spPr bwMode="auto">
            <a:xfrm>
              <a:off x="2257" y="1307"/>
              <a:ext cx="216" cy="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sz="1200" b="1" dirty="0">
                  <a:solidFill>
                    <a:srgbClr val="FFFFFF"/>
                  </a:solidFill>
                </a:rPr>
                <a:t>Б</a:t>
              </a:r>
              <a:endParaRPr lang="ru-RU" dirty="0"/>
            </a:p>
          </p:txBody>
        </p:sp>
        <p:sp>
          <p:nvSpPr>
            <p:cNvPr id="37896" name="Text Box 11"/>
            <p:cNvSpPr txBox="1">
              <a:spLocks noChangeArrowheads="1"/>
            </p:cNvSpPr>
            <p:nvPr/>
          </p:nvSpPr>
          <p:spPr bwMode="auto">
            <a:xfrm>
              <a:off x="3875" y="1297"/>
              <a:ext cx="216" cy="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ru-RU" sz="1200" b="1" dirty="0">
                  <a:solidFill>
                    <a:srgbClr val="FFFFFF"/>
                  </a:solidFill>
                </a:rPr>
                <a:t>В</a:t>
              </a:r>
              <a:endParaRPr lang="ru-RU" dirty="0"/>
            </a:p>
          </p:txBody>
        </p:sp>
        <p:sp>
          <p:nvSpPr>
            <p:cNvPr id="37897" name="Line 12"/>
            <p:cNvSpPr>
              <a:spLocks noChangeShapeType="1"/>
            </p:cNvSpPr>
            <p:nvPr/>
          </p:nvSpPr>
          <p:spPr bwMode="auto">
            <a:xfrm>
              <a:off x="2568" y="1652"/>
              <a:ext cx="227" cy="9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37898" name="Line 13"/>
            <p:cNvSpPr>
              <a:spLocks noChangeShapeType="1"/>
            </p:cNvSpPr>
            <p:nvPr/>
          </p:nvSpPr>
          <p:spPr bwMode="auto">
            <a:xfrm flipH="1" flipV="1">
              <a:off x="1407" y="1996"/>
              <a:ext cx="181" cy="0"/>
            </a:xfrm>
            <a:prstGeom prst="line">
              <a:avLst/>
            </a:prstGeom>
            <a:noFill/>
            <a:ln w="444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37899" name="Line 14"/>
            <p:cNvSpPr>
              <a:spLocks noChangeShapeType="1"/>
            </p:cNvSpPr>
            <p:nvPr/>
          </p:nvSpPr>
          <p:spPr bwMode="auto">
            <a:xfrm flipH="1" flipV="1">
              <a:off x="3061" y="1888"/>
              <a:ext cx="181" cy="0"/>
            </a:xfrm>
            <a:prstGeom prst="line">
              <a:avLst/>
            </a:prstGeom>
            <a:noFill/>
            <a:ln w="444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37900" name="Line 15"/>
            <p:cNvSpPr>
              <a:spLocks noChangeShapeType="1"/>
            </p:cNvSpPr>
            <p:nvPr/>
          </p:nvSpPr>
          <p:spPr bwMode="auto">
            <a:xfrm>
              <a:off x="4228" y="1620"/>
              <a:ext cx="227" cy="9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37901" name="Line 16"/>
            <p:cNvSpPr>
              <a:spLocks noChangeShapeType="1"/>
            </p:cNvSpPr>
            <p:nvPr/>
          </p:nvSpPr>
          <p:spPr bwMode="auto">
            <a:xfrm flipH="1" flipV="1">
              <a:off x="4771" y="1884"/>
              <a:ext cx="181" cy="0"/>
            </a:xfrm>
            <a:prstGeom prst="line">
              <a:avLst/>
            </a:prstGeom>
            <a:noFill/>
            <a:ln w="444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ru-RU" dirty="0">
              <a:latin typeface="Calibri" pitchFamily="34" charset="0"/>
            </a:endParaRPr>
          </a:p>
        </p:txBody>
      </p:sp>
      <p:pic>
        <p:nvPicPr>
          <p:cNvPr id="55299" name="Picture 1" descr="2!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86"/>
          <a:stretch>
            <a:fillRect/>
          </a:stretch>
        </p:blipFill>
        <p:spPr bwMode="auto">
          <a:xfrm>
            <a:off x="2771775" y="2205038"/>
            <a:ext cx="3960813" cy="388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Прямая со стрелкой 7"/>
          <p:cNvCxnSpPr/>
          <p:nvPr/>
        </p:nvCxnSpPr>
        <p:spPr>
          <a:xfrm rot="5400000">
            <a:off x="4356101" y="3716337"/>
            <a:ext cx="144462" cy="144463"/>
          </a:xfrm>
          <a:prstGeom prst="straightConnector1">
            <a:avLst/>
          </a:prstGeom>
          <a:ln w="25400" cmpd="sng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rot="16200000" flipV="1">
            <a:off x="4320382" y="4185443"/>
            <a:ext cx="215900" cy="144463"/>
          </a:xfrm>
          <a:prstGeom prst="straightConnector1">
            <a:avLst/>
          </a:prstGeom>
          <a:ln w="254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302" name="TextBox 10"/>
          <p:cNvSpPr txBox="1">
            <a:spLocks noChangeArrowheads="1"/>
          </p:cNvSpPr>
          <p:nvPr/>
        </p:nvSpPr>
        <p:spPr bwMode="auto">
          <a:xfrm>
            <a:off x="611188" y="260350"/>
            <a:ext cx="7848600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800" b="1" dirty="0">
                <a:latin typeface="Calibri" pitchFamily="34" charset="0"/>
              </a:rPr>
              <a:t>Накопление меченых парамагнетиком МСК вокруг зоны ишемического поражения через 2 недели после трансплантации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snap1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141663"/>
            <a:ext cx="3455987" cy="347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3" name="Picture 3" descr="snap16da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141663"/>
            <a:ext cx="3443288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 стрелкой 6"/>
          <p:cNvCxnSpPr/>
          <p:nvPr/>
        </p:nvCxnSpPr>
        <p:spPr>
          <a:xfrm rot="5400000">
            <a:off x="6948488" y="4579937"/>
            <a:ext cx="215900" cy="73025"/>
          </a:xfrm>
          <a:prstGeom prst="straightConnector1">
            <a:avLst/>
          </a:prstGeom>
          <a:ln w="317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325" name="TextBox 10"/>
          <p:cNvSpPr txBox="1">
            <a:spLocks noChangeArrowheads="1"/>
          </p:cNvSpPr>
          <p:nvPr/>
        </p:nvSpPr>
        <p:spPr bwMode="auto">
          <a:xfrm>
            <a:off x="250825" y="260350"/>
            <a:ext cx="8642350" cy="295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>
                <a:latin typeface="Calibri" pitchFamily="34" charset="0"/>
              </a:rPr>
              <a:t>Накопление меченых парамагнетиком МСК в гиппокампе через 2 недели после трансплантации; А – контроль; В – трансплантация МСК: желтой стрелкой показана зона сниженной эхогенности на стороне инсульта, свидетельствующая о присутствии парамагнетика; красной стрелкой показана зона сниженной эхогенности в контралатеральном полушарии. </a:t>
            </a:r>
          </a:p>
          <a:p>
            <a:pPr eaLnBrk="1" hangingPunct="1"/>
            <a:endParaRPr lang="ru-RU" dirty="0">
              <a:latin typeface="Calibri" pitchFamily="34" charset="0"/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6156325" y="4508500"/>
            <a:ext cx="287338" cy="21590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20" name="Rectangle 12"/>
          <p:cNvSpPr>
            <a:spLocks noGrp="1" noRot="1" noChangeArrowheads="1"/>
          </p:cNvSpPr>
          <p:nvPr>
            <p:ph type="title"/>
          </p:nvPr>
        </p:nvSpPr>
        <p:spPr>
          <a:xfrm>
            <a:off x="0" y="-71438"/>
            <a:ext cx="9144000" cy="857251"/>
          </a:xfrm>
        </p:spPr>
        <p:txBody>
          <a:bodyPr/>
          <a:lstStyle/>
          <a:p>
            <a:pPr>
              <a:defRPr/>
            </a:pPr>
            <a:r>
              <a:rPr lang="ru-RU" sz="1800" b="1" dirty="0" smtClean="0">
                <a:solidFill>
                  <a:schemeClr val="hlink"/>
                </a:solidFill>
              </a:rPr>
              <a:t>Влияние  в</a:t>
            </a:r>
            <a:r>
              <a:rPr lang="en-US" sz="1800" b="1" dirty="0" smtClean="0">
                <a:solidFill>
                  <a:schemeClr val="hlink"/>
                </a:solidFill>
              </a:rPr>
              <a:t>/</a:t>
            </a:r>
            <a:r>
              <a:rPr lang="ru-RU" sz="1800" b="1" dirty="0" smtClean="0">
                <a:solidFill>
                  <a:schemeClr val="hlink"/>
                </a:solidFill>
              </a:rPr>
              <a:t>в введения СК на неврологические изменения и физиологическое поведение крыс с ишемическим инсультом (окклюзия СМА)</a:t>
            </a:r>
          </a:p>
        </p:txBody>
      </p:sp>
      <p:sp>
        <p:nvSpPr>
          <p:cNvPr id="247810" name="Rectangle 2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7358063" y="4714875"/>
            <a:ext cx="1714500" cy="1643063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None/>
              <a:defRPr/>
            </a:pPr>
            <a:r>
              <a:rPr lang="ru-RU" sz="1400" dirty="0" smtClean="0">
                <a:solidFill>
                  <a:srgbClr val="000000"/>
                </a:solidFill>
                <a:effectLst/>
              </a:rPr>
              <a:t>Положительная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1400" dirty="0" smtClean="0">
                <a:solidFill>
                  <a:srgbClr val="000000"/>
                </a:solidFill>
                <a:effectLst/>
              </a:rPr>
              <a:t>динамика при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1400" dirty="0" smtClean="0">
                <a:solidFill>
                  <a:srgbClr val="000000"/>
                </a:solidFill>
                <a:effectLst/>
              </a:rPr>
              <a:t> выполнении</a:t>
            </a:r>
            <a:r>
              <a:rPr lang="en-US" sz="1400" dirty="0" smtClean="0">
                <a:solidFill>
                  <a:srgbClr val="000000"/>
                </a:solidFill>
                <a:effectLst/>
              </a:rPr>
              <a:t> </a:t>
            </a:r>
            <a:endParaRPr lang="ru-RU" sz="1400" dirty="0" smtClean="0">
              <a:solidFill>
                <a:srgbClr val="000000"/>
              </a:solidFill>
              <a:effectLst/>
            </a:endParaRPr>
          </a:p>
          <a:p>
            <a:pPr>
              <a:buFont typeface="Wingdings" pitchFamily="2" charset="2"/>
              <a:buNone/>
              <a:defRPr/>
            </a:pPr>
            <a:r>
              <a:rPr lang="ru-RU" sz="1400" dirty="0" smtClean="0">
                <a:solidFill>
                  <a:srgbClr val="000000"/>
                </a:solidFill>
                <a:effectLst/>
              </a:rPr>
              <a:t>поведенческих 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1400" dirty="0" smtClean="0">
                <a:solidFill>
                  <a:srgbClr val="000000"/>
                </a:solidFill>
                <a:effectLst/>
              </a:rPr>
              <a:t>тестов</a:t>
            </a:r>
            <a:r>
              <a:rPr lang="ru-RU" sz="1400" dirty="0" smtClean="0">
                <a:solidFill>
                  <a:srgbClr val="A50021"/>
                </a:solidFill>
              </a:rPr>
              <a:t>  </a:t>
            </a:r>
          </a:p>
          <a:p>
            <a:pPr algn="just">
              <a:buFont typeface="Wingdings" pitchFamily="2" charset="2"/>
              <a:buNone/>
              <a:defRPr/>
            </a:pPr>
            <a:r>
              <a:rPr lang="ru-RU" sz="1400" dirty="0" smtClean="0"/>
              <a:t>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1400" dirty="0" smtClean="0"/>
          </a:p>
          <a:p>
            <a:pPr algn="just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1100" dirty="0" smtClean="0"/>
              <a:t>   </a:t>
            </a:r>
          </a:p>
        </p:txBody>
      </p:sp>
      <p:graphicFrame>
        <p:nvGraphicFramePr>
          <p:cNvPr id="39940" name="Object 2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3000375" y="4064000"/>
          <a:ext cx="4346575" cy="2706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Лист" r:id="rId3" imgW="9239250" imgH="5753100" progId="Excel.Sheet.8">
                  <p:embed/>
                </p:oleObj>
              </mc:Choice>
              <mc:Fallback>
                <p:oleObj name="Лист" r:id="rId3" imgW="9239250" imgH="5753100" progId="Excel.Sheet.8">
                  <p:embed/>
                  <p:pic>
                    <p:nvPicPr>
                      <p:cNvPr id="0" name="Picture 1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0375" y="4064000"/>
                        <a:ext cx="4346575" cy="2706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941" name="Object 3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142875" y="4000500"/>
          <a:ext cx="2779713" cy="281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Лист" r:id="rId5" imgW="11791950" imgH="11791950" progId="Excel.Sheet.8">
                  <p:embed/>
                </p:oleObj>
              </mc:Choice>
              <mc:Fallback>
                <p:oleObj name="Лист" r:id="rId5" imgW="11791950" imgH="11791950" progId="Excel.Sheet.8">
                  <p:embed/>
                  <p:pic>
                    <p:nvPicPr>
                      <p:cNvPr id="0" name="Picture 18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75" y="4000500"/>
                        <a:ext cx="2779713" cy="2813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42" name="Text Box 18"/>
          <p:cNvSpPr txBox="1">
            <a:spLocks noChangeArrowheads="1"/>
          </p:cNvSpPr>
          <p:nvPr/>
        </p:nvSpPr>
        <p:spPr bwMode="auto">
          <a:xfrm>
            <a:off x="1490663" y="7162800"/>
            <a:ext cx="184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dirty="0"/>
              <a:t>по</a:t>
            </a:r>
          </a:p>
        </p:txBody>
      </p:sp>
      <p:sp>
        <p:nvSpPr>
          <p:cNvPr id="39943" name="Text Box 23"/>
          <p:cNvSpPr txBox="1">
            <a:spLocks noChangeArrowheads="1"/>
          </p:cNvSpPr>
          <p:nvPr/>
        </p:nvSpPr>
        <p:spPr bwMode="auto">
          <a:xfrm>
            <a:off x="1692275" y="7245350"/>
            <a:ext cx="26638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dirty="0"/>
          </a:p>
        </p:txBody>
      </p:sp>
      <p:sp>
        <p:nvSpPr>
          <p:cNvPr id="39944" name="Text Box 24"/>
          <p:cNvSpPr txBox="1">
            <a:spLocks noChangeArrowheads="1"/>
          </p:cNvSpPr>
          <p:nvPr/>
        </p:nvSpPr>
        <p:spPr bwMode="auto">
          <a:xfrm>
            <a:off x="500063" y="4000500"/>
            <a:ext cx="20875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800" i="0" dirty="0">
                <a:solidFill>
                  <a:srgbClr val="000000"/>
                </a:solidFill>
              </a:rPr>
              <a:t>Тест «Открытое поле»    (оценка двигательной активности животных)</a:t>
            </a:r>
          </a:p>
        </p:txBody>
      </p:sp>
      <p:sp>
        <p:nvSpPr>
          <p:cNvPr id="39945" name="Rectangle 25"/>
          <p:cNvSpPr>
            <a:spLocks noChangeArrowheads="1"/>
          </p:cNvSpPr>
          <p:nvPr/>
        </p:nvSpPr>
        <p:spPr bwMode="auto">
          <a:xfrm>
            <a:off x="179388" y="6021388"/>
            <a:ext cx="9779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00" dirty="0">
                <a:solidFill>
                  <a:srgbClr val="000000"/>
                </a:solidFill>
              </a:rPr>
              <a:t>    </a:t>
            </a:r>
            <a:r>
              <a:rPr lang="ru-RU" sz="400" b="1" dirty="0">
                <a:solidFill>
                  <a:srgbClr val="000000"/>
                </a:solidFill>
              </a:rPr>
              <a:t>до   7   14  до    7  14     Сутки</a:t>
            </a:r>
          </a:p>
        </p:txBody>
      </p:sp>
      <p:sp>
        <p:nvSpPr>
          <p:cNvPr id="39946" name="Rectangle 29"/>
          <p:cNvSpPr>
            <a:spLocks noChangeArrowheads="1"/>
          </p:cNvSpPr>
          <p:nvPr/>
        </p:nvSpPr>
        <p:spPr bwMode="auto">
          <a:xfrm>
            <a:off x="5357813" y="4429125"/>
            <a:ext cx="4714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600" b="1" i="0" dirty="0">
                <a:solidFill>
                  <a:srgbClr val="000000"/>
                </a:solidFill>
              </a:rPr>
              <a:t>P=0.004</a:t>
            </a:r>
            <a:endParaRPr lang="ru-RU" sz="600" b="1" i="0" dirty="0">
              <a:solidFill>
                <a:srgbClr val="000000"/>
              </a:solidFill>
            </a:endParaRPr>
          </a:p>
        </p:txBody>
      </p:sp>
      <p:sp>
        <p:nvSpPr>
          <p:cNvPr id="39947" name="Rectangle 30"/>
          <p:cNvSpPr>
            <a:spLocks noChangeArrowheads="1"/>
          </p:cNvSpPr>
          <p:nvPr/>
        </p:nvSpPr>
        <p:spPr bwMode="auto">
          <a:xfrm>
            <a:off x="179388" y="5157788"/>
            <a:ext cx="428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600" i="0" dirty="0">
                <a:solidFill>
                  <a:srgbClr val="000000"/>
                </a:solidFill>
              </a:rPr>
              <a:t>P=0.01</a:t>
            </a:r>
            <a:endParaRPr lang="ru-RU" sz="600" i="0" dirty="0">
              <a:solidFill>
                <a:srgbClr val="000000"/>
              </a:solidFill>
            </a:endParaRPr>
          </a:p>
        </p:txBody>
      </p:sp>
      <p:sp>
        <p:nvSpPr>
          <p:cNvPr id="39948" name="Rectangle 31"/>
          <p:cNvSpPr>
            <a:spLocks noChangeArrowheads="1"/>
          </p:cNvSpPr>
          <p:nvPr/>
        </p:nvSpPr>
        <p:spPr bwMode="auto">
          <a:xfrm>
            <a:off x="357188" y="4643438"/>
            <a:ext cx="428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600" i="0" dirty="0">
                <a:solidFill>
                  <a:srgbClr val="000000"/>
                </a:solidFill>
              </a:rPr>
              <a:t>P=0.04</a:t>
            </a:r>
            <a:endParaRPr lang="ru-RU" sz="600" i="0" dirty="0">
              <a:solidFill>
                <a:srgbClr val="000000"/>
              </a:solidFill>
            </a:endParaRPr>
          </a:p>
        </p:txBody>
      </p:sp>
      <p:graphicFrame>
        <p:nvGraphicFramePr>
          <p:cNvPr id="39949" name="Object 4"/>
          <p:cNvGraphicFramePr>
            <a:graphicFrameLocks noChangeAspect="1"/>
          </p:cNvGraphicFramePr>
          <p:nvPr/>
        </p:nvGraphicFramePr>
        <p:xfrm>
          <a:off x="107950" y="714375"/>
          <a:ext cx="5616575" cy="3214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Лист" r:id="rId7" imgW="9239250" imgH="5753100" progId="Excel.Sheet.8">
                  <p:embed/>
                </p:oleObj>
              </mc:Choice>
              <mc:Fallback>
                <p:oleObj name="Лист" r:id="rId7" imgW="9239250" imgH="5753100" progId="Excel.Sheet.8">
                  <p:embed/>
                  <p:pic>
                    <p:nvPicPr>
                      <p:cNvPr id="0" name="Picture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714375"/>
                        <a:ext cx="5616575" cy="3214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50" name="Rectangle 35"/>
          <p:cNvSpPr>
            <a:spLocks noChangeArrowheads="1"/>
          </p:cNvSpPr>
          <p:nvPr/>
        </p:nvSpPr>
        <p:spPr bwMode="auto">
          <a:xfrm>
            <a:off x="5929313" y="928688"/>
            <a:ext cx="3071812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b="1" i="0" dirty="0">
                <a:solidFill>
                  <a:srgbClr val="000000"/>
                </a:solidFill>
              </a:rPr>
              <a:t>Достоверное улучшение (р=0,034) </a:t>
            </a:r>
          </a:p>
          <a:p>
            <a:pPr>
              <a:lnSpc>
                <a:spcPct val="150000"/>
              </a:lnSpc>
            </a:pPr>
            <a:r>
              <a:rPr lang="ru-RU" sz="1400" b="1" i="0" dirty="0">
                <a:solidFill>
                  <a:srgbClr val="000000"/>
                </a:solidFill>
              </a:rPr>
              <a:t>неврологического  статуса животные </a:t>
            </a:r>
          </a:p>
          <a:p>
            <a:pPr>
              <a:lnSpc>
                <a:spcPct val="150000"/>
              </a:lnSpc>
            </a:pPr>
            <a:r>
              <a:rPr lang="ru-RU" sz="1400" b="1" i="0" dirty="0">
                <a:solidFill>
                  <a:srgbClr val="000000"/>
                </a:solidFill>
              </a:rPr>
              <a:t>с ОСМА+МСК по сравнению с </a:t>
            </a:r>
          </a:p>
          <a:p>
            <a:pPr>
              <a:lnSpc>
                <a:spcPct val="150000"/>
              </a:lnSpc>
            </a:pPr>
            <a:r>
              <a:rPr lang="ru-RU" sz="1400" b="1" i="0" dirty="0">
                <a:solidFill>
                  <a:srgbClr val="000000"/>
                </a:solidFill>
              </a:rPr>
              <a:t>животными с ОСМА-МСК</a:t>
            </a:r>
            <a:r>
              <a:rPr lang="ru-RU" sz="1400" dirty="0"/>
              <a:t> </a:t>
            </a:r>
          </a:p>
        </p:txBody>
      </p:sp>
      <p:sp>
        <p:nvSpPr>
          <p:cNvPr id="39951" name="Rectangle 36"/>
          <p:cNvSpPr>
            <a:spLocks noChangeArrowheads="1"/>
          </p:cNvSpPr>
          <p:nvPr/>
        </p:nvSpPr>
        <p:spPr bwMode="auto">
          <a:xfrm>
            <a:off x="0" y="3500438"/>
            <a:ext cx="273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i="0" dirty="0">
                <a:solidFill>
                  <a:srgbClr val="000000"/>
                </a:solidFill>
              </a:rPr>
              <a:t>*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62" name="Object 2"/>
          <p:cNvGraphicFramePr>
            <a:graphicFrameLocks noChangeAspect="1"/>
          </p:cNvGraphicFramePr>
          <p:nvPr/>
        </p:nvGraphicFramePr>
        <p:xfrm>
          <a:off x="714375" y="214313"/>
          <a:ext cx="8153400" cy="5297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Лист" r:id="rId3" imgW="9182111" imgH="5838827" progId="Excel.Sheet.8">
                  <p:embed/>
                </p:oleObj>
              </mc:Choice>
              <mc:Fallback>
                <p:oleObj name="Лист" r:id="rId3" imgW="9182111" imgH="5838827" progId="Excel.Sheet.8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4375" y="214313"/>
                        <a:ext cx="8153400" cy="52974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63" name="Line 3"/>
          <p:cNvSpPr>
            <a:spLocks noChangeShapeType="1"/>
          </p:cNvSpPr>
          <p:nvPr/>
        </p:nvSpPr>
        <p:spPr bwMode="auto">
          <a:xfrm>
            <a:off x="2484438" y="981075"/>
            <a:ext cx="0" cy="143986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40964" name="Line 4"/>
          <p:cNvSpPr>
            <a:spLocks noChangeShapeType="1"/>
          </p:cNvSpPr>
          <p:nvPr/>
        </p:nvSpPr>
        <p:spPr bwMode="auto">
          <a:xfrm>
            <a:off x="5643563" y="3286125"/>
            <a:ext cx="46037" cy="128587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40965" name="Line 5"/>
          <p:cNvSpPr>
            <a:spLocks noChangeShapeType="1"/>
          </p:cNvSpPr>
          <p:nvPr/>
        </p:nvSpPr>
        <p:spPr bwMode="auto">
          <a:xfrm>
            <a:off x="3563938" y="981075"/>
            <a:ext cx="0" cy="6461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40966" name="Line 6"/>
          <p:cNvSpPr>
            <a:spLocks noChangeShapeType="1"/>
          </p:cNvSpPr>
          <p:nvPr/>
        </p:nvSpPr>
        <p:spPr bwMode="auto">
          <a:xfrm>
            <a:off x="4714875" y="3500438"/>
            <a:ext cx="0" cy="8636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40967" name="Rectangle 7"/>
          <p:cNvSpPr>
            <a:spLocks noChangeArrowheads="1"/>
          </p:cNvSpPr>
          <p:nvPr/>
        </p:nvSpPr>
        <p:spPr bwMode="auto">
          <a:xfrm>
            <a:off x="4643438" y="3000375"/>
            <a:ext cx="7921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i="0" dirty="0">
                <a:solidFill>
                  <a:srgbClr val="000000"/>
                </a:solidFill>
              </a:rPr>
              <a:t>P=0.04</a:t>
            </a:r>
            <a:endParaRPr lang="ru-RU" i="0" dirty="0">
              <a:solidFill>
                <a:srgbClr val="000000"/>
              </a:solidFill>
            </a:endParaRPr>
          </a:p>
        </p:txBody>
      </p:sp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2555875" y="765175"/>
            <a:ext cx="9366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i="0" dirty="0">
                <a:solidFill>
                  <a:srgbClr val="000000"/>
                </a:solidFill>
              </a:rPr>
              <a:t>P=0.01</a:t>
            </a:r>
            <a:endParaRPr lang="ru-RU" i="0" dirty="0">
              <a:solidFill>
                <a:srgbClr val="000000"/>
              </a:solidFill>
            </a:endParaRPr>
          </a:p>
        </p:txBody>
      </p:sp>
      <p:sp>
        <p:nvSpPr>
          <p:cNvPr id="40969" name="Line 9"/>
          <p:cNvSpPr>
            <a:spLocks noChangeShapeType="1"/>
          </p:cNvSpPr>
          <p:nvPr/>
        </p:nvSpPr>
        <p:spPr bwMode="auto">
          <a:xfrm flipV="1">
            <a:off x="2484438" y="981075"/>
            <a:ext cx="142875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40970" name="Line 10"/>
          <p:cNvSpPr>
            <a:spLocks noChangeShapeType="1"/>
          </p:cNvSpPr>
          <p:nvPr/>
        </p:nvSpPr>
        <p:spPr bwMode="auto">
          <a:xfrm flipV="1">
            <a:off x="3419475" y="981075"/>
            <a:ext cx="144463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86" name="Object 2"/>
          <p:cNvGraphicFramePr>
            <a:graphicFrameLocks noGrp="1" noChangeAspect="1"/>
          </p:cNvGraphicFramePr>
          <p:nvPr>
            <p:ph idx="1"/>
          </p:nvPr>
        </p:nvGraphicFramePr>
        <p:xfrm>
          <a:off x="323850" y="476250"/>
          <a:ext cx="8394700" cy="5216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Лист" r:id="rId3" imgW="9248942" imgH="5753062" progId="Excel.Sheet.8">
                  <p:embed/>
                </p:oleObj>
              </mc:Choice>
              <mc:Fallback>
                <p:oleObj name="Лист" r:id="rId3" imgW="9248942" imgH="5753062" progId="Excel.Sheet.8">
                  <p:embed/>
                  <p:pic>
                    <p:nvPicPr>
                      <p:cNvPr id="0" name="Picture 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476250"/>
                        <a:ext cx="8394700" cy="5216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87" name="Line 3"/>
          <p:cNvSpPr>
            <a:spLocks noChangeShapeType="1"/>
          </p:cNvSpPr>
          <p:nvPr/>
        </p:nvSpPr>
        <p:spPr bwMode="auto">
          <a:xfrm>
            <a:off x="1763713" y="2997200"/>
            <a:ext cx="73025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41988" name="Line 4"/>
          <p:cNvSpPr>
            <a:spLocks noChangeShapeType="1"/>
          </p:cNvSpPr>
          <p:nvPr/>
        </p:nvSpPr>
        <p:spPr bwMode="auto">
          <a:xfrm>
            <a:off x="2124075" y="3068638"/>
            <a:ext cx="0" cy="10080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1908175" y="2781300"/>
            <a:ext cx="79057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1600" b="1" i="0" dirty="0">
                <a:solidFill>
                  <a:srgbClr val="000000"/>
                </a:solidFill>
              </a:rPr>
              <a:t>P=0.04</a:t>
            </a:r>
            <a:endParaRPr lang="ru-RU" sz="1600" b="1" i="0" dirty="0">
              <a:solidFill>
                <a:srgbClr val="000000"/>
              </a:solidFill>
            </a:endParaRPr>
          </a:p>
        </p:txBody>
      </p:sp>
      <p:sp>
        <p:nvSpPr>
          <p:cNvPr id="41990" name="Rectangle 6"/>
          <p:cNvSpPr>
            <a:spLocks noChangeArrowheads="1"/>
          </p:cNvSpPr>
          <p:nvPr/>
        </p:nvSpPr>
        <p:spPr bwMode="auto">
          <a:xfrm>
            <a:off x="1116013" y="2924175"/>
            <a:ext cx="576262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1600" b="1" i="0" dirty="0">
                <a:solidFill>
                  <a:srgbClr val="000000"/>
                </a:solidFill>
              </a:rPr>
              <a:t>P=0.03</a:t>
            </a:r>
            <a:endParaRPr lang="ru-RU" sz="1600" b="1" i="0" dirty="0">
              <a:solidFill>
                <a:srgbClr val="000000"/>
              </a:solidFill>
            </a:endParaRPr>
          </a:p>
        </p:txBody>
      </p:sp>
      <p:sp>
        <p:nvSpPr>
          <p:cNvPr id="41991" name="Line 7"/>
          <p:cNvSpPr>
            <a:spLocks noChangeShapeType="1"/>
          </p:cNvSpPr>
          <p:nvPr/>
        </p:nvSpPr>
        <p:spPr bwMode="auto">
          <a:xfrm>
            <a:off x="1403350" y="3284538"/>
            <a:ext cx="0" cy="431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41992" name="Line 8"/>
          <p:cNvSpPr>
            <a:spLocks noChangeShapeType="1"/>
          </p:cNvSpPr>
          <p:nvPr/>
        </p:nvSpPr>
        <p:spPr bwMode="auto">
          <a:xfrm>
            <a:off x="1835150" y="2997200"/>
            <a:ext cx="73025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41993" name="Line 9"/>
          <p:cNvSpPr>
            <a:spLocks noChangeShapeType="1"/>
          </p:cNvSpPr>
          <p:nvPr/>
        </p:nvSpPr>
        <p:spPr bwMode="auto">
          <a:xfrm>
            <a:off x="1835150" y="2997200"/>
            <a:ext cx="0" cy="719138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41994" name="Rectangle 10"/>
          <p:cNvSpPr>
            <a:spLocks noChangeArrowheads="1"/>
          </p:cNvSpPr>
          <p:nvPr/>
        </p:nvSpPr>
        <p:spPr bwMode="auto">
          <a:xfrm>
            <a:off x="5364163" y="1125538"/>
            <a:ext cx="8636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1600" b="1" i="0" dirty="0">
                <a:solidFill>
                  <a:srgbClr val="000000"/>
                </a:solidFill>
              </a:rPr>
              <a:t>P=0.004</a:t>
            </a:r>
            <a:endParaRPr lang="ru-RU" sz="1600" b="1" i="0" dirty="0">
              <a:solidFill>
                <a:srgbClr val="000000"/>
              </a:solidFill>
            </a:endParaRPr>
          </a:p>
        </p:txBody>
      </p:sp>
      <p:sp>
        <p:nvSpPr>
          <p:cNvPr id="41995" name="Line 11"/>
          <p:cNvSpPr>
            <a:spLocks noChangeShapeType="1"/>
          </p:cNvSpPr>
          <p:nvPr/>
        </p:nvSpPr>
        <p:spPr bwMode="auto">
          <a:xfrm>
            <a:off x="5364163" y="1341438"/>
            <a:ext cx="0" cy="287337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41996" name="Line 12"/>
          <p:cNvSpPr>
            <a:spLocks noChangeShapeType="1"/>
          </p:cNvSpPr>
          <p:nvPr/>
        </p:nvSpPr>
        <p:spPr bwMode="auto">
          <a:xfrm>
            <a:off x="5651500" y="1484313"/>
            <a:ext cx="0" cy="1728787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178" name="Object 7"/>
          <p:cNvGraphicFramePr>
            <a:graphicFrameLocks noGrp="1" noChangeAspect="1"/>
          </p:cNvGraphicFramePr>
          <p:nvPr>
            <p:ph idx="1"/>
          </p:nvPr>
        </p:nvGraphicFramePr>
        <p:xfrm>
          <a:off x="642938" y="1714500"/>
          <a:ext cx="7799387" cy="3979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name="Диаграмма" r:id="rId3" imgW="4667402" imgH="2381402" progId="Excel.Chart.8">
                  <p:embed/>
                </p:oleObj>
              </mc:Choice>
              <mc:Fallback>
                <p:oleObj name="Диаграмма" r:id="rId3" imgW="4667402" imgH="2381402" progId="Excel.Chart.8">
                  <p:embed/>
                  <p:pic>
                    <p:nvPicPr>
                      <p:cNvPr id="0" name="Picture 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38" y="1714500"/>
                        <a:ext cx="7799387" cy="3979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ru-RU" sz="2700" dirty="0" smtClean="0"/>
              <a:t>Динамика объема очага ишемического поражения мозга при введении стволовых клеток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2060575"/>
            <a:ext cx="9020175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TextBox 4"/>
          <p:cNvSpPr txBox="1">
            <a:spLocks noChangeArrowheads="1"/>
          </p:cNvSpPr>
          <p:nvPr/>
        </p:nvSpPr>
        <p:spPr bwMode="auto">
          <a:xfrm>
            <a:off x="250825" y="188913"/>
            <a:ext cx="864235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>
                <a:latin typeface="Calibri" pitchFamily="34" charset="0"/>
              </a:rPr>
              <a:t>Объем</a:t>
            </a:r>
            <a:r>
              <a:rPr lang="en-US" sz="2400" b="1" dirty="0">
                <a:latin typeface="Calibri" pitchFamily="34" charset="0"/>
              </a:rPr>
              <a:t> </a:t>
            </a:r>
            <a:r>
              <a:rPr lang="ru-RU" sz="2400" b="1" dirty="0">
                <a:latin typeface="Calibri" pitchFamily="34" charset="0"/>
              </a:rPr>
              <a:t>очага ишемии у контрольных крыс (верхние панели</a:t>
            </a:r>
            <a:r>
              <a:rPr lang="en-US" sz="2400" b="1" dirty="0">
                <a:latin typeface="Calibri" pitchFamily="34" charset="0"/>
              </a:rPr>
              <a:t>)</a:t>
            </a:r>
            <a:r>
              <a:rPr lang="ru-RU" sz="2400" b="1" dirty="0">
                <a:latin typeface="Calibri" pitchFamily="34" charset="0"/>
              </a:rPr>
              <a:t> и у животных, которым трансплантировали МСК</a:t>
            </a:r>
            <a:r>
              <a:rPr lang="en-US" sz="2400" b="1" dirty="0">
                <a:latin typeface="Calibri" pitchFamily="34" charset="0"/>
              </a:rPr>
              <a:t> </a:t>
            </a:r>
            <a:r>
              <a:rPr lang="ru-RU" sz="2400" b="1" dirty="0">
                <a:latin typeface="Calibri" pitchFamily="34" charset="0"/>
              </a:rPr>
              <a:t>(нижние панели) в день трансплантации (а) и через 7 дней </a:t>
            </a:r>
            <a:r>
              <a:rPr lang="en-US" sz="2400" b="1" dirty="0">
                <a:latin typeface="Calibri" pitchFamily="34" charset="0"/>
              </a:rPr>
              <a:t>(b), 14 </a:t>
            </a:r>
            <a:r>
              <a:rPr lang="ru-RU" sz="2400" b="1" dirty="0">
                <a:latin typeface="Calibri" pitchFamily="34" charset="0"/>
              </a:rPr>
              <a:t>дней </a:t>
            </a:r>
            <a:r>
              <a:rPr lang="en-US" sz="2400" b="1" dirty="0">
                <a:latin typeface="Calibri" pitchFamily="34" charset="0"/>
              </a:rPr>
              <a:t>(c)</a:t>
            </a:r>
            <a:r>
              <a:rPr lang="ru-RU" sz="2400" b="1" dirty="0">
                <a:latin typeface="Calibri" pitchFamily="34" charset="0"/>
              </a:rPr>
              <a:t> и</a:t>
            </a:r>
            <a:r>
              <a:rPr lang="en-US" sz="2400" b="1" dirty="0">
                <a:latin typeface="Calibri" pitchFamily="34" charset="0"/>
              </a:rPr>
              <a:t> 21</a:t>
            </a:r>
            <a:r>
              <a:rPr lang="ru-RU" sz="2400" b="1" dirty="0">
                <a:latin typeface="Calibri" pitchFamily="34" charset="0"/>
              </a:rPr>
              <a:t> день </a:t>
            </a:r>
            <a:r>
              <a:rPr lang="en-US" sz="2400" b="1" dirty="0">
                <a:latin typeface="Calibri" pitchFamily="34" charset="0"/>
              </a:rPr>
              <a:t>(d)</a:t>
            </a:r>
            <a:r>
              <a:rPr lang="ru-RU" sz="2400" b="1" dirty="0">
                <a:latin typeface="Calibri" pitchFamily="34" charset="0"/>
              </a:rPr>
              <a:t>.</a:t>
            </a:r>
            <a:r>
              <a:rPr lang="ru-RU" dirty="0">
                <a:latin typeface="Calibri" pitchFamily="34" charset="0"/>
              </a:rPr>
              <a:t> </a:t>
            </a:r>
            <a:r>
              <a:rPr lang="en-US" dirty="0">
                <a:latin typeface="Calibri" pitchFamily="34" charset="0"/>
              </a:rPr>
              <a:t> </a:t>
            </a:r>
            <a:endParaRPr lang="ru-RU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Заголовок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sz="2600" dirty="0" smtClean="0">
                <a:solidFill>
                  <a:srgbClr val="008000"/>
                </a:solidFill>
              </a:rPr>
              <a:t>Сокращение объема зоны ишемического повреждения ткани мозга крысы после в</a:t>
            </a:r>
            <a:r>
              <a:rPr lang="en-US" sz="2600" dirty="0" smtClean="0">
                <a:solidFill>
                  <a:srgbClr val="008000"/>
                </a:solidFill>
              </a:rPr>
              <a:t>/</a:t>
            </a:r>
            <a:r>
              <a:rPr lang="ru-RU" sz="2600" dirty="0" smtClean="0">
                <a:solidFill>
                  <a:srgbClr val="008000"/>
                </a:solidFill>
              </a:rPr>
              <a:t>в трансплантации МСК плаценты человека 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755650" y="2060575"/>
          <a:ext cx="7848600" cy="4105276"/>
        </p:xfrm>
        <a:graphic>
          <a:graphicData uri="http://schemas.openxmlformats.org/drawingml/2006/table">
            <a:tbl>
              <a:tblPr/>
              <a:tblGrid>
                <a:gridCol w="1570038"/>
                <a:gridCol w="1568450"/>
                <a:gridCol w="1570037"/>
                <a:gridCol w="1570038"/>
                <a:gridCol w="1570037"/>
              </a:tblGrid>
              <a:tr h="68421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Режим МРТ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Объем зоны повреждения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мм</a:t>
                      </a:r>
                      <a:r>
                        <a:rPr kumimoji="0" lang="en-US" sz="24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842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день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 дней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 дней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 дней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8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T2-WI (RARE)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контроль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190,1±33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123,8±19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75±11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64±12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8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T2-WI (RARE)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МСК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172±36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112±24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38±7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23±3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8" name="Rectangle 8"/>
          <p:cNvSpPr>
            <a:spLocks noGrp="1" noChangeArrowheads="1"/>
          </p:cNvSpPr>
          <p:nvPr>
            <p:ph type="body" sz="half" idx="1"/>
          </p:nvPr>
        </p:nvSpPr>
        <p:spPr>
          <a:xfrm>
            <a:off x="142875" y="1600200"/>
            <a:ext cx="4429125" cy="4530725"/>
          </a:xfrm>
          <a:solidFill>
            <a:schemeClr val="bg1"/>
          </a:solidFill>
        </p:spPr>
        <p:txBody>
          <a:bodyPr/>
          <a:lstStyle/>
          <a:p>
            <a:pPr>
              <a:defRPr/>
            </a:pPr>
            <a:r>
              <a:rPr lang="ru-RU" sz="2800" dirty="0" smtClean="0"/>
              <a:t>Экспериментальных животных декапитировали на разных сроках </a:t>
            </a:r>
          </a:p>
          <a:p>
            <a:pPr>
              <a:defRPr/>
            </a:pPr>
            <a:r>
              <a:rPr lang="ru-RU" sz="2800" dirty="0" smtClean="0"/>
              <a:t>Производили фронтальные серийные последовательные срезы головного мозга крыс толщиной 10 мкм</a:t>
            </a:r>
          </a:p>
        </p:txBody>
      </p:sp>
      <p:pic>
        <p:nvPicPr>
          <p:cNvPr id="53251" name="Picture 4" descr="P101016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lum bright="12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35" t="22859" r="30339" b="22774"/>
          <a:stretch>
            <a:fillRect/>
          </a:stretch>
        </p:blipFill>
        <p:spPr>
          <a:xfrm>
            <a:off x="4643438" y="0"/>
            <a:ext cx="4344987" cy="36909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3" descr="15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1663" y="2643188"/>
            <a:ext cx="4059237" cy="3214687"/>
          </a:xfrm>
        </p:spPr>
      </p:pic>
      <p:pic>
        <p:nvPicPr>
          <p:cNvPr id="57347" name="Picture 4" descr="11"/>
          <p:cNvPicPr>
            <a:picLocks noChangeAspect="1" noChangeArrowheads="1"/>
          </p:cNvPicPr>
          <p:nvPr/>
        </p:nvPicPr>
        <p:blipFill>
          <a:blip r:embed="rId3" cstate="print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2643188"/>
            <a:ext cx="4057650" cy="321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8" name="Text Box 6"/>
          <p:cNvSpPr txBox="1">
            <a:spLocks noChangeArrowheads="1"/>
          </p:cNvSpPr>
          <p:nvPr/>
        </p:nvSpPr>
        <p:spPr bwMode="auto">
          <a:xfrm>
            <a:off x="1285875" y="500063"/>
            <a:ext cx="6500813" cy="155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dirty="0">
                <a:latin typeface="Calibri" pitchFamily="34" charset="0"/>
              </a:rPr>
              <a:t>Трансплантированные клетки в большом количестве сосредоточены вокруг сосудов через 7 дней после ишемии</a:t>
            </a:r>
          </a:p>
          <a:p>
            <a:pPr eaLnBrk="1" hangingPunct="1">
              <a:spcBef>
                <a:spcPct val="50000"/>
              </a:spcBef>
            </a:pPr>
            <a:endParaRPr lang="ru-RU" dirty="0">
              <a:latin typeface="Calibri" pitchFamily="34" charset="0"/>
            </a:endParaRPr>
          </a:p>
          <a:p>
            <a:pPr eaLnBrk="1" hangingPunct="1"/>
            <a:r>
              <a:rPr lang="ru-RU" sz="1600" i="1" dirty="0">
                <a:latin typeface="Calibri" pitchFamily="34" charset="0"/>
              </a:rPr>
              <a:t>Зеленое свечение – магнитные микрочастицы. </a:t>
            </a:r>
          </a:p>
          <a:p>
            <a:pPr eaLnBrk="1" hangingPunct="1"/>
            <a:r>
              <a:rPr lang="ru-RU" sz="1600" i="1" dirty="0">
                <a:latin typeface="Calibri" pitchFamily="34" charset="0"/>
              </a:rPr>
              <a:t>Синее – ядра, окрашенные </a:t>
            </a:r>
            <a:r>
              <a:rPr lang="en-US" sz="1600" i="1" dirty="0">
                <a:latin typeface="Calibri" pitchFamily="34" charset="0"/>
              </a:rPr>
              <a:t>DAPI</a:t>
            </a:r>
            <a:endParaRPr lang="ru-RU" sz="1600" i="1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71500" y="285750"/>
            <a:ext cx="3643313" cy="1785938"/>
          </a:xfrm>
        </p:spPr>
        <p:txBody>
          <a:bodyPr/>
          <a:lstStyle/>
          <a:p>
            <a:pPr eaLnBrk="1" hangingPunct="1"/>
            <a:r>
              <a:rPr lang="ru-RU" sz="2000" dirty="0" smtClean="0"/>
              <a:t>На 14‑е сутки отчётливо наблюдается трек миграции, что подтверждают данные, полученные методом МРТ. </a:t>
            </a:r>
          </a:p>
        </p:txBody>
      </p:sp>
      <p:pic>
        <p:nvPicPr>
          <p:cNvPr id="58371" name="Picture 4" descr="трек - правое полушарие - внутривенное введение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99000" y="765175"/>
            <a:ext cx="4203700" cy="3663950"/>
          </a:xfrm>
        </p:spPr>
      </p:pic>
      <p:sp>
        <p:nvSpPr>
          <p:cNvPr id="58372" name="Text Box 7"/>
          <p:cNvSpPr txBox="1">
            <a:spLocks noChangeArrowheads="1"/>
          </p:cNvSpPr>
          <p:nvPr/>
        </p:nvSpPr>
        <p:spPr bwMode="auto">
          <a:xfrm>
            <a:off x="3643313" y="5857875"/>
            <a:ext cx="51847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dirty="0">
                <a:latin typeface="Calibri" pitchFamily="34" charset="0"/>
              </a:rPr>
              <a:t>Трек миграции МСК, меченых микрочастицами (зелёное свечение) </a:t>
            </a:r>
          </a:p>
        </p:txBody>
      </p:sp>
      <p:pic>
        <p:nvPicPr>
          <p:cNvPr id="58373" name="Picture 4" descr="спина-хвост - трек-лев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2643188"/>
            <a:ext cx="3838575" cy="316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Figure1A-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533" b="39034"/>
          <a:stretch>
            <a:fillRect/>
          </a:stretch>
        </p:blipFill>
        <p:spPr bwMode="auto">
          <a:xfrm>
            <a:off x="0" y="3213100"/>
            <a:ext cx="9231313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Box 2"/>
          <p:cNvSpPr txBox="1">
            <a:spLocks noChangeArrowheads="1"/>
          </p:cNvSpPr>
          <p:nvPr/>
        </p:nvSpPr>
        <p:spPr bwMode="auto">
          <a:xfrm>
            <a:off x="179388" y="3213100"/>
            <a:ext cx="504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b="1" dirty="0">
                <a:solidFill>
                  <a:srgbClr val="FFFF00"/>
                </a:solidFill>
                <a:latin typeface="Calibri" pitchFamily="34" charset="0"/>
              </a:rPr>
              <a:t>A</a:t>
            </a:r>
            <a:endParaRPr lang="ru-RU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23556" name="TextBox 3"/>
          <p:cNvSpPr txBox="1">
            <a:spLocks noChangeArrowheads="1"/>
          </p:cNvSpPr>
          <p:nvPr/>
        </p:nvSpPr>
        <p:spPr bwMode="auto">
          <a:xfrm>
            <a:off x="3132138" y="3213100"/>
            <a:ext cx="5032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b="1" dirty="0">
                <a:solidFill>
                  <a:srgbClr val="FFFF00"/>
                </a:solidFill>
                <a:latin typeface="Calibri" pitchFamily="34" charset="0"/>
              </a:rPr>
              <a:t>B</a:t>
            </a:r>
            <a:endParaRPr lang="ru-RU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23557" name="TextBox 4"/>
          <p:cNvSpPr txBox="1">
            <a:spLocks noChangeArrowheads="1"/>
          </p:cNvSpPr>
          <p:nvPr/>
        </p:nvSpPr>
        <p:spPr bwMode="auto">
          <a:xfrm>
            <a:off x="6227763" y="3213100"/>
            <a:ext cx="504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b="1" dirty="0">
                <a:solidFill>
                  <a:srgbClr val="FFFF00"/>
                </a:solidFill>
                <a:latin typeface="Calibri" pitchFamily="34" charset="0"/>
              </a:rPr>
              <a:t>C</a:t>
            </a:r>
            <a:endParaRPr lang="ru-RU" b="1" dirty="0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2355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76"/>
          <a:stretch>
            <a:fillRect/>
          </a:stretch>
        </p:blipFill>
        <p:spPr bwMode="auto">
          <a:xfrm>
            <a:off x="6156325" y="5229225"/>
            <a:ext cx="2987675" cy="141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6084888" y="5229225"/>
            <a:ext cx="30591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60" name="TextBox 8"/>
          <p:cNvSpPr txBox="1">
            <a:spLocks noChangeArrowheads="1"/>
          </p:cNvSpPr>
          <p:nvPr/>
        </p:nvSpPr>
        <p:spPr bwMode="auto">
          <a:xfrm>
            <a:off x="6227763" y="5373688"/>
            <a:ext cx="431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b="1" dirty="0">
                <a:solidFill>
                  <a:srgbClr val="FFFF00"/>
                </a:solidFill>
                <a:latin typeface="Calibri" pitchFamily="34" charset="0"/>
              </a:rPr>
              <a:t>D</a:t>
            </a:r>
            <a:endParaRPr lang="ru-RU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9388" y="188913"/>
            <a:ext cx="8785225" cy="2584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Distribution of Dil-Labeled pMSC in the Brain of Rats after MCAO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4">
                    <a:lumMod val="75000"/>
                  </a:schemeClr>
                </a:solidFill>
                <a:latin typeface="+mn-lt"/>
              </a:rPr>
              <a:t>A – ischemia zone, 1 week after MCAO (x400); B - ischemia zone, 2 weeks after MCAO (x400); C - hippocampus, 3 weeks after MCAO (x400); D – hippocampus, 3 weeks after sham operation (X400).</a:t>
            </a:r>
            <a:endParaRPr lang="ru-RU" sz="2400" b="1" dirty="0">
              <a:solidFill>
                <a:schemeClr val="accent4">
                  <a:lumMod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Figure2A-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05" b="37445"/>
          <a:stretch>
            <a:fillRect/>
          </a:stretch>
        </p:blipFill>
        <p:spPr bwMode="auto">
          <a:xfrm>
            <a:off x="250825" y="3644900"/>
            <a:ext cx="8509000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620713"/>
            <a:ext cx="9144000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Distribution of pMSC Labeled with Magnetic/Dragon Green Microparticles  in the Brain of Rats after MCAO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0825" y="2205038"/>
            <a:ext cx="8569325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4">
                    <a:lumMod val="75000"/>
                  </a:schemeClr>
                </a:solidFill>
                <a:latin typeface="+mn-lt"/>
              </a:rPr>
              <a:t>A – ischemia zone, 2 weeks after MCAO (x 400);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4">
                    <a:lumMod val="75000"/>
                  </a:schemeClr>
                </a:solidFill>
                <a:latin typeface="+mn-lt"/>
              </a:rPr>
              <a:t>B -  hippocampus, 3 weeks after MCAO (x400). </a:t>
            </a:r>
            <a:endParaRPr lang="ru-RU" sz="2400" dirty="0">
              <a:latin typeface="+mn-lt"/>
            </a:endParaRPr>
          </a:p>
        </p:txBody>
      </p:sp>
      <p:sp>
        <p:nvSpPr>
          <p:cNvPr id="24581" name="TextBox 4"/>
          <p:cNvSpPr txBox="1">
            <a:spLocks noChangeArrowheads="1"/>
          </p:cNvSpPr>
          <p:nvPr/>
        </p:nvSpPr>
        <p:spPr bwMode="auto">
          <a:xfrm>
            <a:off x="468313" y="3860800"/>
            <a:ext cx="431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b="1" dirty="0">
                <a:solidFill>
                  <a:srgbClr val="FFFF00"/>
                </a:solidFill>
                <a:latin typeface="Calibri" pitchFamily="34" charset="0"/>
              </a:rPr>
              <a:t>A</a:t>
            </a:r>
            <a:endParaRPr lang="ru-RU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24582" name="TextBox 5"/>
          <p:cNvSpPr txBox="1">
            <a:spLocks noChangeArrowheads="1"/>
          </p:cNvSpPr>
          <p:nvPr/>
        </p:nvSpPr>
        <p:spPr bwMode="auto">
          <a:xfrm>
            <a:off x="4787900" y="3860800"/>
            <a:ext cx="3603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b="1" dirty="0">
                <a:solidFill>
                  <a:srgbClr val="FFFF00"/>
                </a:solidFill>
                <a:latin typeface="Calibri" pitchFamily="34" charset="0"/>
              </a:rPr>
              <a:t>B</a:t>
            </a:r>
            <a:endParaRPr lang="ru-RU" b="1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Рисунок 5" descr="SVZ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420938"/>
            <a:ext cx="2857500" cy="235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5" name="Рисунок 6" descr="треки миграции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1700213"/>
            <a:ext cx="2859088" cy="240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6" name="Рисунок 7" descr="ishemic zone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4221163"/>
            <a:ext cx="2894013" cy="237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7" name="TextBox 10"/>
          <p:cNvSpPr txBox="1">
            <a:spLocks noChangeArrowheads="1"/>
          </p:cNvSpPr>
          <p:nvPr/>
        </p:nvSpPr>
        <p:spPr bwMode="auto">
          <a:xfrm>
            <a:off x="971550" y="4941888"/>
            <a:ext cx="26066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dirty="0">
                <a:latin typeface="Calibri" pitchFamily="34" charset="0"/>
              </a:rPr>
              <a:t>Субвентрикулярная зона</a:t>
            </a:r>
          </a:p>
        </p:txBody>
      </p:sp>
      <p:sp>
        <p:nvSpPr>
          <p:cNvPr id="59398" name="TextBox 11"/>
          <p:cNvSpPr txBox="1">
            <a:spLocks noChangeArrowheads="1"/>
          </p:cNvSpPr>
          <p:nvPr/>
        </p:nvSpPr>
        <p:spPr bwMode="auto">
          <a:xfrm>
            <a:off x="7372350" y="2636838"/>
            <a:ext cx="17716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b="1" dirty="0"/>
              <a:t>Стриатум.</a:t>
            </a:r>
          </a:p>
          <a:p>
            <a:pPr eaLnBrk="1" hangingPunct="1"/>
            <a:r>
              <a:rPr lang="ru-RU" dirty="0">
                <a:latin typeface="Calibri" pitchFamily="34" charset="0"/>
              </a:rPr>
              <a:t>Треки миграции</a:t>
            </a:r>
          </a:p>
        </p:txBody>
      </p:sp>
      <p:sp>
        <p:nvSpPr>
          <p:cNvPr id="59399" name="TextBox 12"/>
          <p:cNvSpPr txBox="1">
            <a:spLocks noChangeArrowheads="1"/>
          </p:cNvSpPr>
          <p:nvPr/>
        </p:nvSpPr>
        <p:spPr bwMode="auto">
          <a:xfrm>
            <a:off x="7451725" y="5229225"/>
            <a:ext cx="16176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dirty="0">
                <a:latin typeface="Calibri" pitchFamily="34" charset="0"/>
              </a:rPr>
              <a:t>Зона ишемии: </a:t>
            </a:r>
          </a:p>
          <a:p>
            <a:pPr algn="ctr" eaLnBrk="1" hangingPunct="1"/>
            <a:r>
              <a:rPr lang="ru-RU" dirty="0">
                <a:latin typeface="Calibri" pitchFamily="34" charset="0"/>
              </a:rPr>
              <a:t>стриатум</a:t>
            </a:r>
          </a:p>
        </p:txBody>
      </p:sp>
      <p:sp>
        <p:nvSpPr>
          <p:cNvPr id="59400" name="Rectangle 8"/>
          <p:cNvSpPr>
            <a:spLocks noGrp="1" noChangeArrowheads="1"/>
          </p:cNvSpPr>
          <p:nvPr>
            <p:ph type="title" idx="4294967295"/>
          </p:nvPr>
        </p:nvSpPr>
        <p:spPr>
          <a:solidFill>
            <a:schemeClr val="accent1"/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ru-RU" sz="2400" b="1" dirty="0" smtClean="0">
                <a:solidFill>
                  <a:srgbClr val="FFFF00"/>
                </a:solidFill>
              </a:rPr>
              <a:t>Индуцированный инсультом нейрогенез в ипсилатеральных СВЗ и стриатуме крысы. Окраска антителами против </a:t>
            </a:r>
            <a:r>
              <a:rPr lang="en-US" sz="2400" b="1" dirty="0" smtClean="0">
                <a:solidFill>
                  <a:srgbClr val="FFFF00"/>
                </a:solidFill>
              </a:rPr>
              <a:t>Ki67</a:t>
            </a:r>
            <a:r>
              <a:rPr lang="ru-RU" sz="2400" b="1" dirty="0" smtClean="0">
                <a:solidFill>
                  <a:srgbClr val="FFFF00"/>
                </a:solidFill>
              </a:rPr>
              <a:t> через 3 недели после ОСМА.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549275"/>
            <a:ext cx="8229600" cy="1143000"/>
          </a:xfrm>
          <a:solidFill>
            <a:schemeClr val="accent1"/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ru-RU" sz="2400" b="1" dirty="0" smtClean="0">
                <a:solidFill>
                  <a:srgbClr val="FFFF00"/>
                </a:solidFill>
              </a:rPr>
              <a:t>Индуцированный инсультом нейрогенез в СВЗ и стриатуме крысы. 2 недели после ОСМА. Окраска АТ против даблкортина. </a:t>
            </a:r>
          </a:p>
        </p:txBody>
      </p:sp>
      <p:pic>
        <p:nvPicPr>
          <p:cNvPr id="38915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2060575"/>
            <a:ext cx="8229600" cy="3489325"/>
          </a:xfrm>
          <a:noFill/>
          <a:ln w="57150">
            <a:solidFill>
              <a:srgbClr val="CCECFF"/>
            </a:solidFill>
            <a:miter lim="800000"/>
            <a:headEnd/>
            <a:tailEnd/>
          </a:ln>
        </p:spPr>
      </p:pic>
      <p:sp>
        <p:nvSpPr>
          <p:cNvPr id="38916" name="Text Box 6"/>
          <p:cNvSpPr txBox="1">
            <a:spLocks noChangeArrowheads="1"/>
          </p:cNvSpPr>
          <p:nvPr/>
        </p:nvSpPr>
        <p:spPr bwMode="auto">
          <a:xfrm>
            <a:off x="539750" y="5876925"/>
            <a:ext cx="8280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b="1" i="1" dirty="0">
                <a:solidFill>
                  <a:srgbClr val="006600"/>
                </a:solidFill>
              </a:rPr>
              <a:t>Из публикации: </a:t>
            </a:r>
            <a:r>
              <a:rPr lang="en-US" b="1" i="1" dirty="0">
                <a:solidFill>
                  <a:srgbClr val="006600"/>
                </a:solidFill>
              </a:rPr>
              <a:t>Kernie &amp; Parent Neurobiol. Dis. (2010), 37 (2), 267-274.</a:t>
            </a:r>
            <a:endParaRPr lang="ru-RU" b="1" i="1" dirty="0">
              <a:solidFill>
                <a:srgbClr val="006600"/>
              </a:solidFill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188913"/>
            <a:ext cx="8229600" cy="1476375"/>
          </a:xfrm>
          <a:solidFill>
            <a:schemeClr val="accent1"/>
          </a:solidFill>
        </p:spPr>
        <p:txBody>
          <a:bodyPr/>
          <a:lstStyle/>
          <a:p>
            <a:pPr eaLnBrk="1" hangingPunct="1"/>
            <a:r>
              <a:rPr lang="ru-RU" sz="2000" b="1" dirty="0" smtClean="0">
                <a:solidFill>
                  <a:srgbClr val="FFFF00"/>
                </a:solidFill>
              </a:rPr>
              <a:t>Индуцированное инсультом подавление миграции нейробластов из СВЗ в гранулярный слой ипсилатеральной обонятельной луковицы. 4 недели после ОСМА. Окраска АТ против </a:t>
            </a:r>
            <a:r>
              <a:rPr lang="en-US" sz="2000" b="1" dirty="0" smtClean="0">
                <a:solidFill>
                  <a:srgbClr val="FFFF00"/>
                </a:solidFill>
              </a:rPr>
              <a:t>BrdU.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</a:p>
        </p:txBody>
      </p:sp>
      <p:pic>
        <p:nvPicPr>
          <p:cNvPr id="39939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87450" y="1844675"/>
            <a:ext cx="6748463" cy="4525963"/>
          </a:xfrm>
          <a:solidFill>
            <a:srgbClr val="CCECFF"/>
          </a:solidFill>
          <a:ln w="38100">
            <a:solidFill>
              <a:srgbClr val="CCECFF"/>
            </a:solidFill>
            <a:miter lim="800000"/>
            <a:headEnd/>
            <a:tailEnd/>
          </a:ln>
        </p:spPr>
      </p:pic>
      <p:sp>
        <p:nvSpPr>
          <p:cNvPr id="39940" name="Text Box 5"/>
          <p:cNvSpPr txBox="1">
            <a:spLocks noChangeArrowheads="1"/>
          </p:cNvSpPr>
          <p:nvPr/>
        </p:nvSpPr>
        <p:spPr bwMode="auto">
          <a:xfrm>
            <a:off x="539750" y="6165850"/>
            <a:ext cx="8064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 dirty="0"/>
          </a:p>
        </p:txBody>
      </p:sp>
      <p:sp>
        <p:nvSpPr>
          <p:cNvPr id="39941" name="Text Box 6"/>
          <p:cNvSpPr txBox="1">
            <a:spLocks noChangeArrowheads="1"/>
          </p:cNvSpPr>
          <p:nvPr/>
        </p:nvSpPr>
        <p:spPr bwMode="auto">
          <a:xfrm>
            <a:off x="611188" y="6491288"/>
            <a:ext cx="81359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b="1" i="1" dirty="0">
                <a:solidFill>
                  <a:srgbClr val="006600"/>
                </a:solidFill>
              </a:rPr>
              <a:t>Из публикации: </a:t>
            </a:r>
            <a:r>
              <a:rPr lang="en-US" b="1" i="1" dirty="0">
                <a:solidFill>
                  <a:srgbClr val="006600"/>
                </a:solidFill>
              </a:rPr>
              <a:t>Kernie &amp; Parent Neurobiol. Dis. (2010), 37 (2), 267-274.</a:t>
            </a:r>
            <a:endParaRPr lang="ru-RU" b="1" i="1" dirty="0">
              <a:solidFill>
                <a:srgbClr val="006600"/>
              </a:solidFill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3" descr="SVZ-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644900"/>
            <a:ext cx="3455987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19" name="Picture 15" descr="SVZ-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644900"/>
            <a:ext cx="3455988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20" name="TextBox 3"/>
          <p:cNvSpPr txBox="1">
            <a:spLocks noChangeArrowheads="1"/>
          </p:cNvSpPr>
          <p:nvPr/>
        </p:nvSpPr>
        <p:spPr bwMode="auto">
          <a:xfrm>
            <a:off x="611188" y="620713"/>
            <a:ext cx="7848600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2400" b="1" dirty="0">
                <a:latin typeface="Calibri" pitchFamily="34" charset="0"/>
              </a:rPr>
              <a:t>Животное с инсультом плюс МСК. </a:t>
            </a:r>
          </a:p>
          <a:p>
            <a:pPr eaLnBrk="1" hangingPunct="1"/>
            <a:r>
              <a:rPr lang="ru-RU" sz="2400" b="1" dirty="0">
                <a:latin typeface="Calibri" pitchFamily="34" charset="0"/>
              </a:rPr>
              <a:t>Окрашивание антителами к </a:t>
            </a:r>
            <a:r>
              <a:rPr lang="en-US" sz="2400" b="1" dirty="0">
                <a:latin typeface="Calibri" pitchFamily="34" charset="0"/>
              </a:rPr>
              <a:t>Ki-67</a:t>
            </a:r>
            <a:r>
              <a:rPr lang="ru-RU" sz="2400" b="1" dirty="0">
                <a:latin typeface="Calibri" pitchFamily="34" charset="0"/>
              </a:rPr>
              <a:t>.</a:t>
            </a:r>
          </a:p>
          <a:p>
            <a:pPr eaLnBrk="1" hangingPunct="1"/>
            <a:r>
              <a:rPr lang="ru-RU" sz="2400" b="1" dirty="0">
                <a:latin typeface="Calibri" pitchFamily="34" charset="0"/>
              </a:rPr>
              <a:t>3 недели после ОСМА.</a:t>
            </a:r>
          </a:p>
          <a:p>
            <a:pPr eaLnBrk="1" hangingPunct="1"/>
            <a:endParaRPr lang="ru-RU" dirty="0">
              <a:latin typeface="Calibri" pitchFamily="34" charset="0"/>
            </a:endParaRPr>
          </a:p>
        </p:txBody>
      </p:sp>
      <p:sp>
        <p:nvSpPr>
          <p:cNvPr id="60421" name="TextBox 4"/>
          <p:cNvSpPr txBox="1">
            <a:spLocks noChangeArrowheads="1"/>
          </p:cNvSpPr>
          <p:nvPr/>
        </p:nvSpPr>
        <p:spPr bwMode="auto">
          <a:xfrm>
            <a:off x="684213" y="2708275"/>
            <a:ext cx="324008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>
                <a:latin typeface="Calibri" pitchFamily="34" charset="0"/>
              </a:rPr>
              <a:t>Субвентрикулярная зона</a:t>
            </a:r>
          </a:p>
        </p:txBody>
      </p:sp>
      <p:sp>
        <p:nvSpPr>
          <p:cNvPr id="60422" name="TextBox 5"/>
          <p:cNvSpPr txBox="1">
            <a:spLocks noChangeArrowheads="1"/>
          </p:cNvSpPr>
          <p:nvPr/>
        </p:nvSpPr>
        <p:spPr bwMode="auto">
          <a:xfrm>
            <a:off x="4787900" y="2420938"/>
            <a:ext cx="32400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>
                <a:latin typeface="Calibri" pitchFamily="34" charset="0"/>
              </a:rPr>
              <a:t>Субвентрикулярная зона и формирование треков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18488" cy="1930400"/>
          </a:xfrm>
        </p:spPr>
        <p:txBody>
          <a:bodyPr/>
          <a:lstStyle/>
          <a:p>
            <a:pPr eaLnBrk="1" hangingPunct="1"/>
            <a:r>
              <a:rPr lang="ru-RU" sz="2200" b="1" dirty="0" smtClean="0"/>
              <a:t>Индуцированный инсультом и трансплантацией чпМСК нейрогенез в ипсилатеральных СВЗ и стриатуме крысы. 3 недели после ОСМА и трансплантации. Окраска антителами против </a:t>
            </a:r>
            <a:r>
              <a:rPr lang="en-US" sz="2200" b="1" dirty="0" smtClean="0"/>
              <a:t>Ki67.</a:t>
            </a:r>
            <a:r>
              <a:rPr lang="ru-RU" sz="2200" b="1" dirty="0" smtClean="0"/>
              <a:t> 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endParaRPr lang="ru-RU" sz="3600" b="1" dirty="0" smtClean="0"/>
          </a:p>
        </p:txBody>
      </p:sp>
      <p:pic>
        <p:nvPicPr>
          <p:cNvPr id="61443" name="Picture 13" descr="миграция в зону ишемии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284538"/>
            <a:ext cx="4140200" cy="328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4" name="Picture 8" descr="пограничная зона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284538"/>
            <a:ext cx="4179888" cy="331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5" name="TextBox 4"/>
          <p:cNvSpPr txBox="1">
            <a:spLocks noChangeArrowheads="1"/>
          </p:cNvSpPr>
          <p:nvPr/>
        </p:nvSpPr>
        <p:spPr bwMode="auto">
          <a:xfrm>
            <a:off x="1908175" y="2205038"/>
            <a:ext cx="1079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2400" b="1" dirty="0">
                <a:latin typeface="Calibri" pitchFamily="34" charset="0"/>
              </a:rPr>
              <a:t>Треки</a:t>
            </a:r>
          </a:p>
        </p:txBody>
      </p:sp>
      <p:sp>
        <p:nvSpPr>
          <p:cNvPr id="61446" name="TextBox 5"/>
          <p:cNvSpPr txBox="1">
            <a:spLocks noChangeArrowheads="1"/>
          </p:cNvSpPr>
          <p:nvPr/>
        </p:nvSpPr>
        <p:spPr bwMode="auto">
          <a:xfrm>
            <a:off x="5148263" y="2205038"/>
            <a:ext cx="33845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2400" b="1" dirty="0">
                <a:latin typeface="Calibri" pitchFamily="34" charset="0"/>
              </a:rPr>
              <a:t>Периинфарктная зона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n external file that holds a picture, illustration, etc.&#10;Object name is nihms127387f2.jpg Object name is nihms127387f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957" y="260648"/>
            <a:ext cx="4924425" cy="6210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2200374"/>
            <a:ext cx="32403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Нейрогенные зоны в головном мозге человека</a:t>
            </a:r>
            <a:endParaRPr lang="ru-RU" sz="3200" b="1" dirty="0">
              <a:solidFill>
                <a:srgbClr val="7030A0"/>
              </a:solidFill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H="1" flipV="1">
            <a:off x="7292355" y="3205899"/>
            <a:ext cx="144016" cy="720080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092280" y="3789040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</a:rPr>
              <a:t>РМТ</a:t>
            </a:r>
            <a:endParaRPr lang="ru-RU" sz="2400" b="1" dirty="0">
              <a:solidFill>
                <a:srgbClr val="FFC000"/>
              </a:solidFill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5211137" y="980728"/>
            <a:ext cx="576064" cy="1008112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742756" y="545517"/>
            <a:ext cx="8373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</a:rPr>
              <a:t>СВЗ</a:t>
            </a:r>
            <a:endParaRPr lang="ru-RU" sz="2400" b="1" dirty="0">
              <a:solidFill>
                <a:srgbClr val="FFFF00"/>
              </a:solidFill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H="1" flipV="1">
            <a:off x="6156176" y="2997859"/>
            <a:ext cx="72008" cy="1136159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890117" y="4115399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</a:rPr>
              <a:t>СГЗ</a:t>
            </a:r>
            <a:endParaRPr lang="ru-RU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48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4777" y="116632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7030A0"/>
                </a:solidFill>
              </a:rPr>
              <a:t>Нейрогенные зоны в мозге мыши</a:t>
            </a:r>
            <a:endParaRPr lang="ru-RU" sz="4000" b="1" dirty="0">
              <a:solidFill>
                <a:srgbClr val="7030A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268760"/>
            <a:ext cx="8124825" cy="482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788024" y="6309320"/>
            <a:ext cx="3876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Zhao et al.: Cell, 2008, 132, 645-660.</a:t>
            </a:r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16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pubs.niaaa.nih.gov/publications/arh27-2/IMAGES/Page198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3343275" cy="172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88913"/>
            <a:ext cx="2647950" cy="245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Соединительная линия уступом 5"/>
          <p:cNvCxnSpPr/>
          <p:nvPr/>
        </p:nvCxnSpPr>
        <p:spPr>
          <a:xfrm>
            <a:off x="1331913" y="1052513"/>
            <a:ext cx="3600450" cy="144462"/>
          </a:xfrm>
          <a:prstGeom prst="bentConnector3">
            <a:avLst>
              <a:gd name="adj1" fmla="val 50000"/>
            </a:avLst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Соединительная линия уступом 7"/>
          <p:cNvCxnSpPr/>
          <p:nvPr/>
        </p:nvCxnSpPr>
        <p:spPr>
          <a:xfrm>
            <a:off x="3059113" y="1557338"/>
            <a:ext cx="1800225" cy="287337"/>
          </a:xfrm>
          <a:prstGeom prst="bentConnector3">
            <a:avLst>
              <a:gd name="adj1" fmla="val 50000"/>
            </a:avLst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6732588" y="1125538"/>
            <a:ext cx="71437" cy="142875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5" name="TextBox 11"/>
          <p:cNvSpPr txBox="1">
            <a:spLocks noChangeArrowheads="1"/>
          </p:cNvSpPr>
          <p:nvPr/>
        </p:nvSpPr>
        <p:spPr bwMode="auto">
          <a:xfrm>
            <a:off x="6300788" y="765175"/>
            <a:ext cx="7191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b="1" dirty="0">
                <a:latin typeface="Calibri" pitchFamily="34" charset="0"/>
              </a:rPr>
              <a:t>НСК</a:t>
            </a:r>
          </a:p>
        </p:txBody>
      </p:sp>
      <p:cxnSp>
        <p:nvCxnSpPr>
          <p:cNvPr id="14" name="Прямая со стрелкой 13"/>
          <p:cNvCxnSpPr/>
          <p:nvPr/>
        </p:nvCxnSpPr>
        <p:spPr>
          <a:xfrm flipH="1">
            <a:off x="6227763" y="549275"/>
            <a:ext cx="215900" cy="142875"/>
          </a:xfrm>
          <a:prstGeom prst="straightConnector1">
            <a:avLst/>
          </a:prstGeom>
          <a:ln w="38100"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7" name="TextBox 14"/>
          <p:cNvSpPr txBox="1">
            <a:spLocks noChangeArrowheads="1"/>
          </p:cNvSpPr>
          <p:nvPr/>
        </p:nvSpPr>
        <p:spPr bwMode="auto">
          <a:xfrm>
            <a:off x="6372225" y="260350"/>
            <a:ext cx="503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b="1" dirty="0">
                <a:latin typeface="Calibri" pitchFamily="34" charset="0"/>
              </a:rPr>
              <a:t>НБ</a:t>
            </a:r>
          </a:p>
        </p:txBody>
      </p:sp>
      <p:sp>
        <p:nvSpPr>
          <p:cNvPr id="27658" name="TextBox 15"/>
          <p:cNvSpPr txBox="1">
            <a:spLocks noChangeArrowheads="1"/>
          </p:cNvSpPr>
          <p:nvPr/>
        </p:nvSpPr>
        <p:spPr bwMode="auto">
          <a:xfrm>
            <a:off x="7380288" y="1052513"/>
            <a:ext cx="93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b="1" dirty="0">
                <a:latin typeface="Calibri" pitchFamily="34" charset="0"/>
              </a:rPr>
              <a:t>Ликвор</a:t>
            </a:r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5219700" y="1989138"/>
            <a:ext cx="504825" cy="287337"/>
          </a:xfrm>
          <a:prstGeom prst="straightConnector1">
            <a:avLst/>
          </a:prstGeom>
          <a:ln w="38100"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60" name="TextBox 18"/>
          <p:cNvSpPr txBox="1">
            <a:spLocks noChangeArrowheads="1"/>
          </p:cNvSpPr>
          <p:nvPr/>
        </p:nvSpPr>
        <p:spPr bwMode="auto">
          <a:xfrm>
            <a:off x="4427538" y="2133600"/>
            <a:ext cx="7921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b="1" dirty="0">
                <a:latin typeface="Calibri" pitchFamily="34" charset="0"/>
              </a:rPr>
              <a:t>Сосуд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0" y="2611438"/>
            <a:ext cx="9144000" cy="4524375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НСК –нейральная стволовая клетка; НБ – нейробласт; ОДБ – олигодендробласт; ЭК – эпендимальная клетка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НСК, отвечая на сигналы, приходящие из ликвора, крови или окружающих клеток, асимметрично делится с образованием одной клетки, тождественной материнской и второй, дифференцирующейся в нейрон или олигодендроцит; НБ двигаются к месту назначения сначала вдоль отростков НСК, а потом вдоль отростков радиальной глии и сосудов; ОДБ перемещаются вдоль отростков существующих нервных клеток.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Скорость пролиферации НСК контролируется большим количеством эндогенных факторов, в том числе уровнем глюкокортикоидов,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 BDNF, NGF,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 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VEGF, IGF-1,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серотонина, глутамата, про-воспалительных цитокинов и др.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На скорость пролиферации НСК и эффективность их участия в гомеостатической, адоптивной или репаративной регенерации ткани мозга влияет образ жизни. Например, интеллектуальная и двигательная активность стимулируют, а отсутствие таковых ингибируют нейрогенез.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+mn-lt"/>
              </a:rPr>
              <a:t> </a:t>
            </a:r>
          </a:p>
        </p:txBody>
      </p:sp>
      <p:sp>
        <p:nvSpPr>
          <p:cNvPr id="27662" name="TextBox 21"/>
          <p:cNvSpPr txBox="1">
            <a:spLocks noChangeArrowheads="1"/>
          </p:cNvSpPr>
          <p:nvPr/>
        </p:nvSpPr>
        <p:spPr bwMode="auto">
          <a:xfrm>
            <a:off x="5003800" y="692150"/>
            <a:ext cx="647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b="1" dirty="0">
                <a:latin typeface="Calibri" pitchFamily="34" charset="0"/>
              </a:rPr>
              <a:t>ОДБ</a:t>
            </a:r>
          </a:p>
        </p:txBody>
      </p:sp>
      <p:sp>
        <p:nvSpPr>
          <p:cNvPr id="27663" name="TextBox 22"/>
          <p:cNvSpPr txBox="1">
            <a:spLocks noChangeArrowheads="1"/>
          </p:cNvSpPr>
          <p:nvPr/>
        </p:nvSpPr>
        <p:spPr bwMode="auto">
          <a:xfrm>
            <a:off x="7596188" y="1844675"/>
            <a:ext cx="5762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b="1" dirty="0">
                <a:latin typeface="Calibri" pitchFamily="34" charset="0"/>
              </a:rPr>
              <a:t>ЭК</a:t>
            </a:r>
          </a:p>
        </p:txBody>
      </p:sp>
      <p:cxnSp>
        <p:nvCxnSpPr>
          <p:cNvPr id="25" name="Прямая со стрелкой 24"/>
          <p:cNvCxnSpPr/>
          <p:nvPr/>
        </p:nvCxnSpPr>
        <p:spPr>
          <a:xfrm flipH="1" flipV="1">
            <a:off x="7308850" y="1916113"/>
            <a:ext cx="215900" cy="73025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92150"/>
            <a:ext cx="2647950" cy="245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extBox 11"/>
          <p:cNvSpPr txBox="1">
            <a:spLocks noChangeArrowheads="1"/>
          </p:cNvSpPr>
          <p:nvPr/>
        </p:nvSpPr>
        <p:spPr bwMode="auto">
          <a:xfrm>
            <a:off x="1835150" y="1341438"/>
            <a:ext cx="7207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b="1" dirty="0">
                <a:latin typeface="Calibri" pitchFamily="34" charset="0"/>
              </a:rPr>
              <a:t>НСК</a:t>
            </a:r>
          </a:p>
        </p:txBody>
      </p:sp>
      <p:cxnSp>
        <p:nvCxnSpPr>
          <p:cNvPr id="14" name="Прямая со стрелкой 13"/>
          <p:cNvCxnSpPr/>
          <p:nvPr/>
        </p:nvCxnSpPr>
        <p:spPr>
          <a:xfrm flipH="1">
            <a:off x="1619250" y="836613"/>
            <a:ext cx="215900" cy="144462"/>
          </a:xfrm>
          <a:prstGeom prst="straightConnector1">
            <a:avLst/>
          </a:prstGeom>
          <a:ln w="38100"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25" name="TextBox 14"/>
          <p:cNvSpPr txBox="1">
            <a:spLocks noChangeArrowheads="1"/>
          </p:cNvSpPr>
          <p:nvPr/>
        </p:nvSpPr>
        <p:spPr bwMode="auto">
          <a:xfrm>
            <a:off x="1835150" y="549275"/>
            <a:ext cx="5048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b="1" dirty="0">
                <a:latin typeface="Calibri" pitchFamily="34" charset="0"/>
              </a:rPr>
              <a:t>НБ</a:t>
            </a:r>
          </a:p>
        </p:txBody>
      </p:sp>
      <p:sp>
        <p:nvSpPr>
          <p:cNvPr id="30726" name="TextBox 15"/>
          <p:cNvSpPr txBox="1">
            <a:spLocks noChangeArrowheads="1"/>
          </p:cNvSpPr>
          <p:nvPr/>
        </p:nvSpPr>
        <p:spPr bwMode="auto">
          <a:xfrm>
            <a:off x="2843213" y="1844675"/>
            <a:ext cx="936625" cy="369888"/>
          </a:xfrm>
          <a:prstGeom prst="rect">
            <a:avLst/>
          </a:prstGeom>
          <a:blipFill dpi="0" rotWithShape="1">
            <a:blip r:embed="rId3" cstate="print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b="1" dirty="0">
                <a:latin typeface="Calibri" pitchFamily="34" charset="0"/>
              </a:rPr>
              <a:t>Ликвор</a:t>
            </a:r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684213" y="2420938"/>
            <a:ext cx="503237" cy="287337"/>
          </a:xfrm>
          <a:prstGeom prst="straightConnector1">
            <a:avLst/>
          </a:prstGeom>
          <a:ln w="38100"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28" name="TextBox 18"/>
          <p:cNvSpPr txBox="1">
            <a:spLocks noChangeArrowheads="1"/>
          </p:cNvSpPr>
          <p:nvPr/>
        </p:nvSpPr>
        <p:spPr bwMode="auto">
          <a:xfrm>
            <a:off x="0" y="2636838"/>
            <a:ext cx="7921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b="1" dirty="0">
                <a:latin typeface="Calibri" pitchFamily="34" charset="0"/>
              </a:rPr>
              <a:t>Сосуд</a:t>
            </a:r>
          </a:p>
        </p:txBody>
      </p:sp>
      <p:sp>
        <p:nvSpPr>
          <p:cNvPr id="30729" name="TextBox 21"/>
          <p:cNvSpPr txBox="1">
            <a:spLocks noChangeArrowheads="1"/>
          </p:cNvSpPr>
          <p:nvPr/>
        </p:nvSpPr>
        <p:spPr bwMode="auto">
          <a:xfrm>
            <a:off x="250825" y="1268413"/>
            <a:ext cx="649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b="1" dirty="0">
                <a:latin typeface="Calibri" pitchFamily="34" charset="0"/>
              </a:rPr>
              <a:t>ОДБ</a:t>
            </a:r>
          </a:p>
        </p:txBody>
      </p:sp>
      <p:sp>
        <p:nvSpPr>
          <p:cNvPr id="30730" name="TextBox 22"/>
          <p:cNvSpPr txBox="1">
            <a:spLocks noChangeArrowheads="1"/>
          </p:cNvSpPr>
          <p:nvPr/>
        </p:nvSpPr>
        <p:spPr bwMode="auto">
          <a:xfrm>
            <a:off x="2987675" y="2420938"/>
            <a:ext cx="5762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b="1" dirty="0">
                <a:latin typeface="Calibri" pitchFamily="34" charset="0"/>
              </a:rPr>
              <a:t>ЭК</a:t>
            </a:r>
          </a:p>
        </p:txBody>
      </p:sp>
      <p:cxnSp>
        <p:nvCxnSpPr>
          <p:cNvPr id="25" name="Прямая со стрелкой 24"/>
          <p:cNvCxnSpPr/>
          <p:nvPr/>
        </p:nvCxnSpPr>
        <p:spPr>
          <a:xfrm flipH="1" flipV="1">
            <a:off x="2771775" y="2492375"/>
            <a:ext cx="215900" cy="73025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олилиния 32"/>
          <p:cNvSpPr/>
          <p:nvPr/>
        </p:nvSpPr>
        <p:spPr>
          <a:xfrm>
            <a:off x="2627313" y="4581525"/>
            <a:ext cx="2952750" cy="1741488"/>
          </a:xfrm>
          <a:custGeom>
            <a:avLst/>
            <a:gdLst>
              <a:gd name="connsiteX0" fmla="*/ 1803043 w 3760631"/>
              <a:gd name="connsiteY0" fmla="*/ 1272423 h 2102677"/>
              <a:gd name="connsiteX1" fmla="*/ 1481071 w 3760631"/>
              <a:gd name="connsiteY1" fmla="*/ 1285301 h 2102677"/>
              <a:gd name="connsiteX2" fmla="*/ 1403797 w 3760631"/>
              <a:gd name="connsiteY2" fmla="*/ 1323938 h 2102677"/>
              <a:gd name="connsiteX3" fmla="*/ 1352282 w 3760631"/>
              <a:gd name="connsiteY3" fmla="*/ 1336817 h 2102677"/>
              <a:gd name="connsiteX4" fmla="*/ 1017431 w 3760631"/>
              <a:gd name="connsiteY4" fmla="*/ 1349696 h 2102677"/>
              <a:gd name="connsiteX5" fmla="*/ 953037 w 3760631"/>
              <a:gd name="connsiteY5" fmla="*/ 1401211 h 2102677"/>
              <a:gd name="connsiteX6" fmla="*/ 875764 w 3760631"/>
              <a:gd name="connsiteY6" fmla="*/ 1426969 h 2102677"/>
              <a:gd name="connsiteX7" fmla="*/ 540913 w 3760631"/>
              <a:gd name="connsiteY7" fmla="*/ 1439848 h 2102677"/>
              <a:gd name="connsiteX8" fmla="*/ 64395 w 3760631"/>
              <a:gd name="connsiteY8" fmla="*/ 1439848 h 2102677"/>
              <a:gd name="connsiteX9" fmla="*/ 103031 w 3760631"/>
              <a:gd name="connsiteY9" fmla="*/ 1414090 h 2102677"/>
              <a:gd name="connsiteX10" fmla="*/ 425003 w 3760631"/>
              <a:gd name="connsiteY10" fmla="*/ 1401211 h 2102677"/>
              <a:gd name="connsiteX11" fmla="*/ 489397 w 3760631"/>
              <a:gd name="connsiteY11" fmla="*/ 1349696 h 2102677"/>
              <a:gd name="connsiteX12" fmla="*/ 528034 w 3760631"/>
              <a:gd name="connsiteY12" fmla="*/ 1336817 h 2102677"/>
              <a:gd name="connsiteX13" fmla="*/ 772733 w 3760631"/>
              <a:gd name="connsiteY13" fmla="*/ 1323938 h 2102677"/>
              <a:gd name="connsiteX14" fmla="*/ 1210614 w 3760631"/>
              <a:gd name="connsiteY14" fmla="*/ 1298180 h 2102677"/>
              <a:gd name="connsiteX15" fmla="*/ 1236372 w 3760631"/>
              <a:gd name="connsiteY15" fmla="*/ 1259544 h 2102677"/>
              <a:gd name="connsiteX16" fmla="*/ 1275009 w 3760631"/>
              <a:gd name="connsiteY16" fmla="*/ 1233786 h 2102677"/>
              <a:gd name="connsiteX17" fmla="*/ 1455313 w 3760631"/>
              <a:gd name="connsiteY17" fmla="*/ 1220907 h 2102677"/>
              <a:gd name="connsiteX18" fmla="*/ 1700012 w 3760631"/>
              <a:gd name="connsiteY18" fmla="*/ 1195149 h 2102677"/>
              <a:gd name="connsiteX19" fmla="*/ 1738648 w 3760631"/>
              <a:gd name="connsiteY19" fmla="*/ 1169392 h 2102677"/>
              <a:gd name="connsiteX20" fmla="*/ 1777285 w 3760631"/>
              <a:gd name="connsiteY20" fmla="*/ 1156513 h 2102677"/>
              <a:gd name="connsiteX21" fmla="*/ 1854558 w 3760631"/>
              <a:gd name="connsiteY21" fmla="*/ 1104997 h 2102677"/>
              <a:gd name="connsiteX22" fmla="*/ 1893195 w 3760631"/>
              <a:gd name="connsiteY22" fmla="*/ 1027724 h 2102677"/>
              <a:gd name="connsiteX23" fmla="*/ 1880316 w 3760631"/>
              <a:gd name="connsiteY23" fmla="*/ 783025 h 2102677"/>
              <a:gd name="connsiteX24" fmla="*/ 1828800 w 3760631"/>
              <a:gd name="connsiteY24" fmla="*/ 667116 h 2102677"/>
              <a:gd name="connsiteX25" fmla="*/ 1790164 w 3760631"/>
              <a:gd name="connsiteY25" fmla="*/ 628479 h 2102677"/>
              <a:gd name="connsiteX26" fmla="*/ 1712890 w 3760631"/>
              <a:gd name="connsiteY26" fmla="*/ 576963 h 2102677"/>
              <a:gd name="connsiteX27" fmla="*/ 1596981 w 3760631"/>
              <a:gd name="connsiteY27" fmla="*/ 525448 h 2102677"/>
              <a:gd name="connsiteX28" fmla="*/ 1558344 w 3760631"/>
              <a:gd name="connsiteY28" fmla="*/ 512569 h 2102677"/>
              <a:gd name="connsiteX29" fmla="*/ 1519707 w 3760631"/>
              <a:gd name="connsiteY29" fmla="*/ 499690 h 2102677"/>
              <a:gd name="connsiteX30" fmla="*/ 1326524 w 3760631"/>
              <a:gd name="connsiteY30" fmla="*/ 473932 h 2102677"/>
              <a:gd name="connsiteX31" fmla="*/ 1236372 w 3760631"/>
              <a:gd name="connsiteY31" fmla="*/ 448175 h 2102677"/>
              <a:gd name="connsiteX32" fmla="*/ 1197735 w 3760631"/>
              <a:gd name="connsiteY32" fmla="*/ 422417 h 2102677"/>
              <a:gd name="connsiteX33" fmla="*/ 1107583 w 3760631"/>
              <a:gd name="connsiteY33" fmla="*/ 409538 h 2102677"/>
              <a:gd name="connsiteX34" fmla="*/ 824248 w 3760631"/>
              <a:gd name="connsiteY34" fmla="*/ 383780 h 2102677"/>
              <a:gd name="connsiteX35" fmla="*/ 785612 w 3760631"/>
              <a:gd name="connsiteY35" fmla="*/ 370901 h 2102677"/>
              <a:gd name="connsiteX36" fmla="*/ 669702 w 3760631"/>
              <a:gd name="connsiteY36" fmla="*/ 345144 h 2102677"/>
              <a:gd name="connsiteX37" fmla="*/ 631065 w 3760631"/>
              <a:gd name="connsiteY37" fmla="*/ 332265 h 2102677"/>
              <a:gd name="connsiteX38" fmla="*/ 592428 w 3760631"/>
              <a:gd name="connsiteY38" fmla="*/ 306507 h 2102677"/>
              <a:gd name="connsiteX39" fmla="*/ 515155 w 3760631"/>
              <a:gd name="connsiteY39" fmla="*/ 280749 h 2102677"/>
              <a:gd name="connsiteX40" fmla="*/ 399245 w 3760631"/>
              <a:gd name="connsiteY40" fmla="*/ 242113 h 2102677"/>
              <a:gd name="connsiteX41" fmla="*/ 244699 w 3760631"/>
              <a:gd name="connsiteY41" fmla="*/ 190597 h 2102677"/>
              <a:gd name="connsiteX42" fmla="*/ 206062 w 3760631"/>
              <a:gd name="connsiteY42" fmla="*/ 177718 h 2102677"/>
              <a:gd name="connsiteX43" fmla="*/ 167426 w 3760631"/>
              <a:gd name="connsiteY43" fmla="*/ 164840 h 2102677"/>
              <a:gd name="connsiteX44" fmla="*/ 90152 w 3760631"/>
              <a:gd name="connsiteY44" fmla="*/ 113324 h 2102677"/>
              <a:gd name="connsiteX45" fmla="*/ 51516 w 3760631"/>
              <a:gd name="connsiteY45" fmla="*/ 87566 h 2102677"/>
              <a:gd name="connsiteX46" fmla="*/ 38637 w 3760631"/>
              <a:gd name="connsiteY46" fmla="*/ 48930 h 2102677"/>
              <a:gd name="connsiteX47" fmla="*/ 12879 w 3760631"/>
              <a:gd name="connsiteY47" fmla="*/ 10293 h 2102677"/>
              <a:gd name="connsiteX48" fmla="*/ 115910 w 3760631"/>
              <a:gd name="connsiteY48" fmla="*/ 36051 h 2102677"/>
              <a:gd name="connsiteX49" fmla="*/ 218941 w 3760631"/>
              <a:gd name="connsiteY49" fmla="*/ 48930 h 2102677"/>
              <a:gd name="connsiteX50" fmla="*/ 296214 w 3760631"/>
              <a:gd name="connsiteY50" fmla="*/ 74687 h 2102677"/>
              <a:gd name="connsiteX51" fmla="*/ 373488 w 3760631"/>
              <a:gd name="connsiteY51" fmla="*/ 113324 h 2102677"/>
              <a:gd name="connsiteX52" fmla="*/ 425003 w 3760631"/>
              <a:gd name="connsiteY52" fmla="*/ 139082 h 2102677"/>
              <a:gd name="connsiteX53" fmla="*/ 463640 w 3760631"/>
              <a:gd name="connsiteY53" fmla="*/ 164840 h 2102677"/>
              <a:gd name="connsiteX54" fmla="*/ 682581 w 3760631"/>
              <a:gd name="connsiteY54" fmla="*/ 177718 h 2102677"/>
              <a:gd name="connsiteX55" fmla="*/ 772733 w 3760631"/>
              <a:gd name="connsiteY55" fmla="*/ 203476 h 2102677"/>
              <a:gd name="connsiteX56" fmla="*/ 837127 w 3760631"/>
              <a:gd name="connsiteY56" fmla="*/ 267870 h 2102677"/>
              <a:gd name="connsiteX57" fmla="*/ 1043189 w 3760631"/>
              <a:gd name="connsiteY57" fmla="*/ 293628 h 2102677"/>
              <a:gd name="connsiteX58" fmla="*/ 1159099 w 3760631"/>
              <a:gd name="connsiteY58" fmla="*/ 306507 h 2102677"/>
              <a:gd name="connsiteX59" fmla="*/ 1249251 w 3760631"/>
              <a:gd name="connsiteY59" fmla="*/ 332265 h 2102677"/>
              <a:gd name="connsiteX60" fmla="*/ 1287888 w 3760631"/>
              <a:gd name="connsiteY60" fmla="*/ 345144 h 2102677"/>
              <a:gd name="connsiteX61" fmla="*/ 1352282 w 3760631"/>
              <a:gd name="connsiteY61" fmla="*/ 358023 h 2102677"/>
              <a:gd name="connsiteX62" fmla="*/ 1390919 w 3760631"/>
              <a:gd name="connsiteY62" fmla="*/ 370901 h 2102677"/>
              <a:gd name="connsiteX63" fmla="*/ 1455313 w 3760631"/>
              <a:gd name="connsiteY63" fmla="*/ 383780 h 2102677"/>
              <a:gd name="connsiteX64" fmla="*/ 1532586 w 3760631"/>
              <a:gd name="connsiteY64" fmla="*/ 409538 h 2102677"/>
              <a:gd name="connsiteX65" fmla="*/ 1648496 w 3760631"/>
              <a:gd name="connsiteY65" fmla="*/ 422417 h 2102677"/>
              <a:gd name="connsiteX66" fmla="*/ 1687133 w 3760631"/>
              <a:gd name="connsiteY66" fmla="*/ 448175 h 2102677"/>
              <a:gd name="connsiteX67" fmla="*/ 1764406 w 3760631"/>
              <a:gd name="connsiteY67" fmla="*/ 512569 h 2102677"/>
              <a:gd name="connsiteX68" fmla="*/ 1815921 w 3760631"/>
              <a:gd name="connsiteY68" fmla="*/ 525448 h 2102677"/>
              <a:gd name="connsiteX69" fmla="*/ 1957589 w 3760631"/>
              <a:gd name="connsiteY69" fmla="*/ 551206 h 2102677"/>
              <a:gd name="connsiteX70" fmla="*/ 2408350 w 3760631"/>
              <a:gd name="connsiteY70" fmla="*/ 538327 h 2102677"/>
              <a:gd name="connsiteX71" fmla="*/ 2434107 w 3760631"/>
              <a:gd name="connsiteY71" fmla="*/ 499690 h 2102677"/>
              <a:gd name="connsiteX72" fmla="*/ 2511381 w 3760631"/>
              <a:gd name="connsiteY72" fmla="*/ 435296 h 2102677"/>
              <a:gd name="connsiteX73" fmla="*/ 2588654 w 3760631"/>
              <a:gd name="connsiteY73" fmla="*/ 370901 h 2102677"/>
              <a:gd name="connsiteX74" fmla="*/ 2614412 w 3760631"/>
              <a:gd name="connsiteY74" fmla="*/ 242113 h 2102677"/>
              <a:gd name="connsiteX75" fmla="*/ 2665927 w 3760631"/>
              <a:gd name="connsiteY75" fmla="*/ 164840 h 2102677"/>
              <a:gd name="connsiteX76" fmla="*/ 2691685 w 3760631"/>
              <a:gd name="connsiteY76" fmla="*/ 87566 h 2102677"/>
              <a:gd name="connsiteX77" fmla="*/ 2704564 w 3760631"/>
              <a:gd name="connsiteY77" fmla="*/ 422417 h 2102677"/>
              <a:gd name="connsiteX78" fmla="*/ 2756079 w 3760631"/>
              <a:gd name="connsiteY78" fmla="*/ 499690 h 2102677"/>
              <a:gd name="connsiteX79" fmla="*/ 2768958 w 3760631"/>
              <a:gd name="connsiteY79" fmla="*/ 538327 h 2102677"/>
              <a:gd name="connsiteX80" fmla="*/ 2820473 w 3760631"/>
              <a:gd name="connsiteY80" fmla="*/ 615600 h 2102677"/>
              <a:gd name="connsiteX81" fmla="*/ 2846231 w 3760631"/>
              <a:gd name="connsiteY81" fmla="*/ 770147 h 2102677"/>
              <a:gd name="connsiteX82" fmla="*/ 2871989 w 3760631"/>
              <a:gd name="connsiteY82" fmla="*/ 808783 h 2102677"/>
              <a:gd name="connsiteX83" fmla="*/ 2910626 w 3760631"/>
              <a:gd name="connsiteY83" fmla="*/ 834541 h 2102677"/>
              <a:gd name="connsiteX84" fmla="*/ 2936383 w 3760631"/>
              <a:gd name="connsiteY84" fmla="*/ 873178 h 2102677"/>
              <a:gd name="connsiteX85" fmla="*/ 3013657 w 3760631"/>
              <a:gd name="connsiteY85" fmla="*/ 924693 h 2102677"/>
              <a:gd name="connsiteX86" fmla="*/ 3168203 w 3760631"/>
              <a:gd name="connsiteY86" fmla="*/ 963330 h 2102677"/>
              <a:gd name="connsiteX87" fmla="*/ 3644721 w 3760631"/>
              <a:gd name="connsiteY87" fmla="*/ 989087 h 2102677"/>
              <a:gd name="connsiteX88" fmla="*/ 3721995 w 3760631"/>
              <a:gd name="connsiteY88" fmla="*/ 1014845 h 2102677"/>
              <a:gd name="connsiteX89" fmla="*/ 3760631 w 3760631"/>
              <a:gd name="connsiteY89" fmla="*/ 1027724 h 2102677"/>
              <a:gd name="connsiteX90" fmla="*/ 3721995 w 3760631"/>
              <a:gd name="connsiteY90" fmla="*/ 1053482 h 2102677"/>
              <a:gd name="connsiteX91" fmla="*/ 3644721 w 3760631"/>
              <a:gd name="connsiteY91" fmla="*/ 1027724 h 2102677"/>
              <a:gd name="connsiteX92" fmla="*/ 3567448 w 3760631"/>
              <a:gd name="connsiteY92" fmla="*/ 989087 h 2102677"/>
              <a:gd name="connsiteX93" fmla="*/ 3000778 w 3760631"/>
              <a:gd name="connsiteY93" fmla="*/ 1001966 h 2102677"/>
              <a:gd name="connsiteX94" fmla="*/ 2962141 w 3760631"/>
              <a:gd name="connsiteY94" fmla="*/ 1027724 h 2102677"/>
              <a:gd name="connsiteX95" fmla="*/ 2936383 w 3760631"/>
              <a:gd name="connsiteY95" fmla="*/ 1104997 h 2102677"/>
              <a:gd name="connsiteX96" fmla="*/ 2910626 w 3760631"/>
              <a:gd name="connsiteY96" fmla="*/ 1182270 h 2102677"/>
              <a:gd name="connsiteX97" fmla="*/ 2897747 w 3760631"/>
              <a:gd name="connsiteY97" fmla="*/ 1220907 h 2102677"/>
              <a:gd name="connsiteX98" fmla="*/ 2846231 w 3760631"/>
              <a:gd name="connsiteY98" fmla="*/ 1298180 h 2102677"/>
              <a:gd name="connsiteX99" fmla="*/ 2820473 w 3760631"/>
              <a:gd name="connsiteY99" fmla="*/ 1336817 h 2102677"/>
              <a:gd name="connsiteX100" fmla="*/ 2807595 w 3760631"/>
              <a:gd name="connsiteY100" fmla="*/ 1375454 h 2102677"/>
              <a:gd name="connsiteX101" fmla="*/ 2820473 w 3760631"/>
              <a:gd name="connsiteY101" fmla="*/ 1594394 h 2102677"/>
              <a:gd name="connsiteX102" fmla="*/ 2910626 w 3760631"/>
              <a:gd name="connsiteY102" fmla="*/ 1710304 h 2102677"/>
              <a:gd name="connsiteX103" fmla="*/ 2923504 w 3760631"/>
              <a:gd name="connsiteY103" fmla="*/ 1748941 h 2102677"/>
              <a:gd name="connsiteX104" fmla="*/ 2962141 w 3760631"/>
              <a:gd name="connsiteY104" fmla="*/ 1774699 h 2102677"/>
              <a:gd name="connsiteX105" fmla="*/ 2987899 w 3760631"/>
              <a:gd name="connsiteY105" fmla="*/ 1851972 h 2102677"/>
              <a:gd name="connsiteX106" fmla="*/ 3000778 w 3760631"/>
              <a:gd name="connsiteY106" fmla="*/ 1980761 h 2102677"/>
              <a:gd name="connsiteX107" fmla="*/ 3000778 w 3760631"/>
              <a:gd name="connsiteY107" fmla="*/ 1955003 h 2102677"/>
              <a:gd name="connsiteX108" fmla="*/ 2975020 w 3760631"/>
              <a:gd name="connsiteY108" fmla="*/ 1864851 h 2102677"/>
              <a:gd name="connsiteX109" fmla="*/ 2936383 w 3760631"/>
              <a:gd name="connsiteY109" fmla="*/ 1851972 h 2102677"/>
              <a:gd name="connsiteX110" fmla="*/ 2910626 w 3760631"/>
              <a:gd name="connsiteY110" fmla="*/ 1813335 h 2102677"/>
              <a:gd name="connsiteX111" fmla="*/ 2871989 w 3760631"/>
              <a:gd name="connsiteY111" fmla="*/ 1800456 h 2102677"/>
              <a:gd name="connsiteX112" fmla="*/ 2781837 w 3760631"/>
              <a:gd name="connsiteY112" fmla="*/ 1697425 h 2102677"/>
              <a:gd name="connsiteX113" fmla="*/ 2743200 w 3760631"/>
              <a:gd name="connsiteY113" fmla="*/ 1620152 h 2102677"/>
              <a:gd name="connsiteX114" fmla="*/ 2665927 w 3760631"/>
              <a:gd name="connsiteY114" fmla="*/ 1568637 h 2102677"/>
              <a:gd name="connsiteX115" fmla="*/ 2601533 w 3760631"/>
              <a:gd name="connsiteY115" fmla="*/ 1517121 h 2102677"/>
              <a:gd name="connsiteX116" fmla="*/ 2524259 w 3760631"/>
              <a:gd name="connsiteY116" fmla="*/ 1465606 h 2102677"/>
              <a:gd name="connsiteX117" fmla="*/ 2421228 w 3760631"/>
              <a:gd name="connsiteY117" fmla="*/ 1375454 h 2102677"/>
              <a:gd name="connsiteX118" fmla="*/ 2343955 w 3760631"/>
              <a:gd name="connsiteY118" fmla="*/ 1323938 h 2102677"/>
              <a:gd name="connsiteX119" fmla="*/ 2305319 w 3760631"/>
              <a:gd name="connsiteY119" fmla="*/ 1298180 h 2102677"/>
              <a:gd name="connsiteX120" fmla="*/ 1803043 w 3760631"/>
              <a:gd name="connsiteY120" fmla="*/ 1272423 h 2102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3760631" h="2102677">
                <a:moveTo>
                  <a:pt x="1803043" y="1272423"/>
                </a:moveTo>
                <a:cubicBezTo>
                  <a:pt x="1665668" y="1270277"/>
                  <a:pt x="1588208" y="1277649"/>
                  <a:pt x="1481071" y="1285301"/>
                </a:cubicBezTo>
                <a:cubicBezTo>
                  <a:pt x="1437657" y="1288402"/>
                  <a:pt x="1442434" y="1307379"/>
                  <a:pt x="1403797" y="1323938"/>
                </a:cubicBezTo>
                <a:cubicBezTo>
                  <a:pt x="1387528" y="1330911"/>
                  <a:pt x="1369943" y="1335640"/>
                  <a:pt x="1352282" y="1336817"/>
                </a:cubicBezTo>
                <a:cubicBezTo>
                  <a:pt x="1240830" y="1344247"/>
                  <a:pt x="1129048" y="1345403"/>
                  <a:pt x="1017431" y="1349696"/>
                </a:cubicBezTo>
                <a:cubicBezTo>
                  <a:pt x="876524" y="1396666"/>
                  <a:pt x="1086191" y="1317990"/>
                  <a:pt x="953037" y="1401211"/>
                </a:cubicBezTo>
                <a:cubicBezTo>
                  <a:pt x="930013" y="1415601"/>
                  <a:pt x="902895" y="1425925"/>
                  <a:pt x="875764" y="1426969"/>
                </a:cubicBezTo>
                <a:lnTo>
                  <a:pt x="540913" y="1439848"/>
                </a:lnTo>
                <a:cubicBezTo>
                  <a:pt x="370319" y="1496713"/>
                  <a:pt x="445140" y="1476695"/>
                  <a:pt x="64395" y="1439848"/>
                </a:cubicBezTo>
                <a:cubicBezTo>
                  <a:pt x="48989" y="1438357"/>
                  <a:pt x="87641" y="1415739"/>
                  <a:pt x="103031" y="1414090"/>
                </a:cubicBezTo>
                <a:cubicBezTo>
                  <a:pt x="209830" y="1402647"/>
                  <a:pt x="317679" y="1405504"/>
                  <a:pt x="425003" y="1401211"/>
                </a:cubicBezTo>
                <a:cubicBezTo>
                  <a:pt x="522119" y="1368839"/>
                  <a:pt x="406177" y="1416272"/>
                  <a:pt x="489397" y="1349696"/>
                </a:cubicBezTo>
                <a:cubicBezTo>
                  <a:pt x="499998" y="1341215"/>
                  <a:pt x="514514" y="1338046"/>
                  <a:pt x="528034" y="1336817"/>
                </a:cubicBezTo>
                <a:cubicBezTo>
                  <a:pt x="609378" y="1329422"/>
                  <a:pt x="691167" y="1328231"/>
                  <a:pt x="772733" y="1323938"/>
                </a:cubicBezTo>
                <a:cubicBezTo>
                  <a:pt x="955335" y="1263069"/>
                  <a:pt x="624696" y="1369200"/>
                  <a:pt x="1210614" y="1298180"/>
                </a:cubicBezTo>
                <a:cubicBezTo>
                  <a:pt x="1225980" y="1296317"/>
                  <a:pt x="1225427" y="1270489"/>
                  <a:pt x="1236372" y="1259544"/>
                </a:cubicBezTo>
                <a:cubicBezTo>
                  <a:pt x="1247317" y="1248599"/>
                  <a:pt x="1259766" y="1236476"/>
                  <a:pt x="1275009" y="1233786"/>
                </a:cubicBezTo>
                <a:cubicBezTo>
                  <a:pt x="1334347" y="1223315"/>
                  <a:pt x="1395236" y="1225528"/>
                  <a:pt x="1455313" y="1220907"/>
                </a:cubicBezTo>
                <a:cubicBezTo>
                  <a:pt x="1622143" y="1208074"/>
                  <a:pt x="1569235" y="1213831"/>
                  <a:pt x="1700012" y="1195149"/>
                </a:cubicBezTo>
                <a:cubicBezTo>
                  <a:pt x="1712891" y="1186563"/>
                  <a:pt x="1724804" y="1176314"/>
                  <a:pt x="1738648" y="1169392"/>
                </a:cubicBezTo>
                <a:cubicBezTo>
                  <a:pt x="1750790" y="1163321"/>
                  <a:pt x="1766684" y="1164994"/>
                  <a:pt x="1777285" y="1156513"/>
                </a:cubicBezTo>
                <a:cubicBezTo>
                  <a:pt x="1858141" y="1091829"/>
                  <a:pt x="1736249" y="1134575"/>
                  <a:pt x="1854558" y="1104997"/>
                </a:cubicBezTo>
                <a:cubicBezTo>
                  <a:pt x="1867582" y="1085462"/>
                  <a:pt x="1893195" y="1054385"/>
                  <a:pt x="1893195" y="1027724"/>
                </a:cubicBezTo>
                <a:cubicBezTo>
                  <a:pt x="1893195" y="946045"/>
                  <a:pt x="1890048" y="864122"/>
                  <a:pt x="1880316" y="783025"/>
                </a:cubicBezTo>
                <a:cubicBezTo>
                  <a:pt x="1875592" y="743660"/>
                  <a:pt x="1854837" y="698361"/>
                  <a:pt x="1828800" y="667116"/>
                </a:cubicBezTo>
                <a:cubicBezTo>
                  <a:pt x="1817140" y="653124"/>
                  <a:pt x="1804541" y="639661"/>
                  <a:pt x="1790164" y="628479"/>
                </a:cubicBezTo>
                <a:cubicBezTo>
                  <a:pt x="1765728" y="609473"/>
                  <a:pt x="1738648" y="594135"/>
                  <a:pt x="1712890" y="576963"/>
                </a:cubicBezTo>
                <a:cubicBezTo>
                  <a:pt x="1651664" y="536146"/>
                  <a:pt x="1688936" y="556100"/>
                  <a:pt x="1596981" y="525448"/>
                </a:cubicBezTo>
                <a:lnTo>
                  <a:pt x="1558344" y="512569"/>
                </a:lnTo>
                <a:cubicBezTo>
                  <a:pt x="1545465" y="508276"/>
                  <a:pt x="1533178" y="501374"/>
                  <a:pt x="1519707" y="499690"/>
                </a:cubicBezTo>
                <a:cubicBezTo>
                  <a:pt x="1483821" y="495204"/>
                  <a:pt x="1365631" y="481042"/>
                  <a:pt x="1326524" y="473932"/>
                </a:cubicBezTo>
                <a:cubicBezTo>
                  <a:pt x="1313552" y="471574"/>
                  <a:pt x="1252138" y="456058"/>
                  <a:pt x="1236372" y="448175"/>
                </a:cubicBezTo>
                <a:cubicBezTo>
                  <a:pt x="1222527" y="441253"/>
                  <a:pt x="1212561" y="426865"/>
                  <a:pt x="1197735" y="422417"/>
                </a:cubicBezTo>
                <a:cubicBezTo>
                  <a:pt x="1168659" y="413694"/>
                  <a:pt x="1137704" y="413303"/>
                  <a:pt x="1107583" y="409538"/>
                </a:cubicBezTo>
                <a:cubicBezTo>
                  <a:pt x="985599" y="394290"/>
                  <a:pt x="959079" y="394152"/>
                  <a:pt x="824248" y="383780"/>
                </a:cubicBezTo>
                <a:cubicBezTo>
                  <a:pt x="811369" y="379487"/>
                  <a:pt x="798782" y="374193"/>
                  <a:pt x="785612" y="370901"/>
                </a:cubicBezTo>
                <a:cubicBezTo>
                  <a:pt x="679365" y="344340"/>
                  <a:pt x="762260" y="371590"/>
                  <a:pt x="669702" y="345144"/>
                </a:cubicBezTo>
                <a:cubicBezTo>
                  <a:pt x="656649" y="341414"/>
                  <a:pt x="643207" y="338336"/>
                  <a:pt x="631065" y="332265"/>
                </a:cubicBezTo>
                <a:cubicBezTo>
                  <a:pt x="617220" y="325343"/>
                  <a:pt x="606573" y="312794"/>
                  <a:pt x="592428" y="306507"/>
                </a:cubicBezTo>
                <a:cubicBezTo>
                  <a:pt x="567617" y="295480"/>
                  <a:pt x="540913" y="289335"/>
                  <a:pt x="515155" y="280749"/>
                </a:cubicBezTo>
                <a:lnTo>
                  <a:pt x="399245" y="242113"/>
                </a:lnTo>
                <a:lnTo>
                  <a:pt x="244699" y="190597"/>
                </a:lnTo>
                <a:lnTo>
                  <a:pt x="206062" y="177718"/>
                </a:lnTo>
                <a:lnTo>
                  <a:pt x="167426" y="164840"/>
                </a:lnTo>
                <a:lnTo>
                  <a:pt x="90152" y="113324"/>
                </a:lnTo>
                <a:lnTo>
                  <a:pt x="51516" y="87566"/>
                </a:lnTo>
                <a:cubicBezTo>
                  <a:pt x="47223" y="74687"/>
                  <a:pt x="44708" y="61072"/>
                  <a:pt x="38637" y="48930"/>
                </a:cubicBezTo>
                <a:cubicBezTo>
                  <a:pt x="31715" y="35086"/>
                  <a:pt x="0" y="18879"/>
                  <a:pt x="12879" y="10293"/>
                </a:cubicBezTo>
                <a:cubicBezTo>
                  <a:pt x="28317" y="0"/>
                  <a:pt x="95124" y="32272"/>
                  <a:pt x="115910" y="36051"/>
                </a:cubicBezTo>
                <a:cubicBezTo>
                  <a:pt x="149963" y="42242"/>
                  <a:pt x="184597" y="44637"/>
                  <a:pt x="218941" y="48930"/>
                </a:cubicBezTo>
                <a:cubicBezTo>
                  <a:pt x="244699" y="57516"/>
                  <a:pt x="273623" y="59626"/>
                  <a:pt x="296214" y="74687"/>
                </a:cubicBezTo>
                <a:cubicBezTo>
                  <a:pt x="370467" y="124189"/>
                  <a:pt x="298837" y="81330"/>
                  <a:pt x="373488" y="113324"/>
                </a:cubicBezTo>
                <a:cubicBezTo>
                  <a:pt x="391134" y="120887"/>
                  <a:pt x="408334" y="129557"/>
                  <a:pt x="425003" y="139082"/>
                </a:cubicBezTo>
                <a:cubicBezTo>
                  <a:pt x="438442" y="146762"/>
                  <a:pt x="448333" y="162544"/>
                  <a:pt x="463640" y="164840"/>
                </a:cubicBezTo>
                <a:cubicBezTo>
                  <a:pt x="535938" y="175684"/>
                  <a:pt x="609601" y="173425"/>
                  <a:pt x="682581" y="177718"/>
                </a:cubicBezTo>
                <a:cubicBezTo>
                  <a:pt x="685946" y="178559"/>
                  <a:pt x="764335" y="196758"/>
                  <a:pt x="772733" y="203476"/>
                </a:cubicBezTo>
                <a:cubicBezTo>
                  <a:pt x="838780" y="256314"/>
                  <a:pt x="753907" y="232205"/>
                  <a:pt x="837127" y="267870"/>
                </a:cubicBezTo>
                <a:cubicBezTo>
                  <a:pt x="886436" y="289002"/>
                  <a:pt x="1023911" y="291792"/>
                  <a:pt x="1043189" y="293628"/>
                </a:cubicBezTo>
                <a:cubicBezTo>
                  <a:pt x="1081888" y="297314"/>
                  <a:pt x="1120462" y="302214"/>
                  <a:pt x="1159099" y="306507"/>
                </a:cubicBezTo>
                <a:cubicBezTo>
                  <a:pt x="1251728" y="337384"/>
                  <a:pt x="1136059" y="299925"/>
                  <a:pt x="1249251" y="332265"/>
                </a:cubicBezTo>
                <a:cubicBezTo>
                  <a:pt x="1262304" y="335995"/>
                  <a:pt x="1274718" y="341851"/>
                  <a:pt x="1287888" y="345144"/>
                </a:cubicBezTo>
                <a:cubicBezTo>
                  <a:pt x="1309124" y="350453"/>
                  <a:pt x="1331046" y="352714"/>
                  <a:pt x="1352282" y="358023"/>
                </a:cubicBezTo>
                <a:cubicBezTo>
                  <a:pt x="1365452" y="361315"/>
                  <a:pt x="1377749" y="367609"/>
                  <a:pt x="1390919" y="370901"/>
                </a:cubicBezTo>
                <a:cubicBezTo>
                  <a:pt x="1412155" y="376210"/>
                  <a:pt x="1434195" y="378020"/>
                  <a:pt x="1455313" y="383780"/>
                </a:cubicBezTo>
                <a:cubicBezTo>
                  <a:pt x="1481507" y="390924"/>
                  <a:pt x="1505601" y="406540"/>
                  <a:pt x="1532586" y="409538"/>
                </a:cubicBezTo>
                <a:lnTo>
                  <a:pt x="1648496" y="422417"/>
                </a:lnTo>
                <a:cubicBezTo>
                  <a:pt x="1661375" y="431003"/>
                  <a:pt x="1675242" y="438266"/>
                  <a:pt x="1687133" y="448175"/>
                </a:cubicBezTo>
                <a:cubicBezTo>
                  <a:pt x="1719898" y="475480"/>
                  <a:pt x="1724906" y="495640"/>
                  <a:pt x="1764406" y="512569"/>
                </a:cubicBezTo>
                <a:cubicBezTo>
                  <a:pt x="1780675" y="519542"/>
                  <a:pt x="1798902" y="520585"/>
                  <a:pt x="1815921" y="525448"/>
                </a:cubicBezTo>
                <a:cubicBezTo>
                  <a:pt x="1908568" y="551919"/>
                  <a:pt x="1787101" y="529895"/>
                  <a:pt x="1957589" y="551206"/>
                </a:cubicBezTo>
                <a:cubicBezTo>
                  <a:pt x="2107843" y="546913"/>
                  <a:pt x="2258906" y="554483"/>
                  <a:pt x="2408350" y="538327"/>
                </a:cubicBezTo>
                <a:cubicBezTo>
                  <a:pt x="2423739" y="536663"/>
                  <a:pt x="2424198" y="511581"/>
                  <a:pt x="2434107" y="499690"/>
                </a:cubicBezTo>
                <a:cubicBezTo>
                  <a:pt x="2485413" y="438123"/>
                  <a:pt x="2456125" y="481344"/>
                  <a:pt x="2511381" y="435296"/>
                </a:cubicBezTo>
                <a:cubicBezTo>
                  <a:pt x="2610544" y="352659"/>
                  <a:pt x="2492725" y="434854"/>
                  <a:pt x="2588654" y="370901"/>
                </a:cubicBezTo>
                <a:cubicBezTo>
                  <a:pt x="2591854" y="348501"/>
                  <a:pt x="2597121" y="273238"/>
                  <a:pt x="2614412" y="242113"/>
                </a:cubicBezTo>
                <a:cubicBezTo>
                  <a:pt x="2629446" y="215052"/>
                  <a:pt x="2665927" y="164840"/>
                  <a:pt x="2665927" y="164840"/>
                </a:cubicBezTo>
                <a:cubicBezTo>
                  <a:pt x="2674513" y="139082"/>
                  <a:pt x="2690641" y="60435"/>
                  <a:pt x="2691685" y="87566"/>
                </a:cubicBezTo>
                <a:cubicBezTo>
                  <a:pt x="2695978" y="199183"/>
                  <a:pt x="2687320" y="312057"/>
                  <a:pt x="2704564" y="422417"/>
                </a:cubicBezTo>
                <a:cubicBezTo>
                  <a:pt x="2709343" y="453003"/>
                  <a:pt x="2756079" y="499690"/>
                  <a:pt x="2756079" y="499690"/>
                </a:cubicBezTo>
                <a:cubicBezTo>
                  <a:pt x="2760372" y="512569"/>
                  <a:pt x="2762365" y="526460"/>
                  <a:pt x="2768958" y="538327"/>
                </a:cubicBezTo>
                <a:cubicBezTo>
                  <a:pt x="2783992" y="565388"/>
                  <a:pt x="2820473" y="615600"/>
                  <a:pt x="2820473" y="615600"/>
                </a:cubicBezTo>
                <a:cubicBezTo>
                  <a:pt x="2824553" y="652324"/>
                  <a:pt x="2824655" y="726995"/>
                  <a:pt x="2846231" y="770147"/>
                </a:cubicBezTo>
                <a:cubicBezTo>
                  <a:pt x="2853153" y="783991"/>
                  <a:pt x="2861044" y="797838"/>
                  <a:pt x="2871989" y="808783"/>
                </a:cubicBezTo>
                <a:cubicBezTo>
                  <a:pt x="2882934" y="819728"/>
                  <a:pt x="2897747" y="825955"/>
                  <a:pt x="2910626" y="834541"/>
                </a:cubicBezTo>
                <a:cubicBezTo>
                  <a:pt x="2919212" y="847420"/>
                  <a:pt x="2924734" y="862985"/>
                  <a:pt x="2936383" y="873178"/>
                </a:cubicBezTo>
                <a:cubicBezTo>
                  <a:pt x="2959681" y="893563"/>
                  <a:pt x="2987899" y="907521"/>
                  <a:pt x="3013657" y="924693"/>
                </a:cubicBezTo>
                <a:cubicBezTo>
                  <a:pt x="3080651" y="969356"/>
                  <a:pt x="3046922" y="955421"/>
                  <a:pt x="3168203" y="963330"/>
                </a:cubicBezTo>
                <a:cubicBezTo>
                  <a:pt x="3326937" y="973682"/>
                  <a:pt x="3644721" y="989087"/>
                  <a:pt x="3644721" y="989087"/>
                </a:cubicBezTo>
                <a:lnTo>
                  <a:pt x="3721995" y="1014845"/>
                </a:lnTo>
                <a:lnTo>
                  <a:pt x="3760631" y="1027724"/>
                </a:lnTo>
                <a:cubicBezTo>
                  <a:pt x="3747752" y="1036310"/>
                  <a:pt x="3737473" y="1053482"/>
                  <a:pt x="3721995" y="1053482"/>
                </a:cubicBezTo>
                <a:cubicBezTo>
                  <a:pt x="3694844" y="1053482"/>
                  <a:pt x="3670479" y="1036310"/>
                  <a:pt x="3644721" y="1027724"/>
                </a:cubicBezTo>
                <a:cubicBezTo>
                  <a:pt x="3591402" y="1009951"/>
                  <a:pt x="3617379" y="1022375"/>
                  <a:pt x="3567448" y="989087"/>
                </a:cubicBezTo>
                <a:cubicBezTo>
                  <a:pt x="3378558" y="993380"/>
                  <a:pt x="3189333" y="989930"/>
                  <a:pt x="3000778" y="1001966"/>
                </a:cubicBezTo>
                <a:cubicBezTo>
                  <a:pt x="2985331" y="1002952"/>
                  <a:pt x="2970345" y="1014598"/>
                  <a:pt x="2962141" y="1027724"/>
                </a:cubicBezTo>
                <a:cubicBezTo>
                  <a:pt x="2947751" y="1050748"/>
                  <a:pt x="2944969" y="1079239"/>
                  <a:pt x="2936383" y="1104997"/>
                </a:cubicBezTo>
                <a:lnTo>
                  <a:pt x="2910626" y="1182270"/>
                </a:lnTo>
                <a:cubicBezTo>
                  <a:pt x="2906333" y="1195149"/>
                  <a:pt x="2905277" y="1209611"/>
                  <a:pt x="2897747" y="1220907"/>
                </a:cubicBezTo>
                <a:lnTo>
                  <a:pt x="2846231" y="1298180"/>
                </a:lnTo>
                <a:lnTo>
                  <a:pt x="2820473" y="1336817"/>
                </a:lnTo>
                <a:cubicBezTo>
                  <a:pt x="2816180" y="1349696"/>
                  <a:pt x="2807595" y="1361878"/>
                  <a:pt x="2807595" y="1375454"/>
                </a:cubicBezTo>
                <a:cubicBezTo>
                  <a:pt x="2807595" y="1448560"/>
                  <a:pt x="2804943" y="1522956"/>
                  <a:pt x="2820473" y="1594394"/>
                </a:cubicBezTo>
                <a:cubicBezTo>
                  <a:pt x="2829032" y="1633763"/>
                  <a:pt x="2881316" y="1680995"/>
                  <a:pt x="2910626" y="1710304"/>
                </a:cubicBezTo>
                <a:cubicBezTo>
                  <a:pt x="2914919" y="1723183"/>
                  <a:pt x="2915024" y="1738340"/>
                  <a:pt x="2923504" y="1748941"/>
                </a:cubicBezTo>
                <a:cubicBezTo>
                  <a:pt x="2933173" y="1761028"/>
                  <a:pt x="2953937" y="1761573"/>
                  <a:pt x="2962141" y="1774699"/>
                </a:cubicBezTo>
                <a:cubicBezTo>
                  <a:pt x="2976531" y="1797723"/>
                  <a:pt x="2987899" y="1851972"/>
                  <a:pt x="2987899" y="1851972"/>
                </a:cubicBezTo>
                <a:cubicBezTo>
                  <a:pt x="2992192" y="1894902"/>
                  <a:pt x="2995427" y="1937950"/>
                  <a:pt x="3000778" y="1980761"/>
                </a:cubicBezTo>
                <a:cubicBezTo>
                  <a:pt x="3012938" y="2078041"/>
                  <a:pt x="3025391" y="2102677"/>
                  <a:pt x="3000778" y="1955003"/>
                </a:cubicBezTo>
                <a:cubicBezTo>
                  <a:pt x="3000711" y="1954602"/>
                  <a:pt x="2981145" y="1870976"/>
                  <a:pt x="2975020" y="1864851"/>
                </a:cubicBezTo>
                <a:cubicBezTo>
                  <a:pt x="2965420" y="1855252"/>
                  <a:pt x="2949262" y="1856265"/>
                  <a:pt x="2936383" y="1851972"/>
                </a:cubicBezTo>
                <a:cubicBezTo>
                  <a:pt x="2927797" y="1839093"/>
                  <a:pt x="2922713" y="1823004"/>
                  <a:pt x="2910626" y="1813335"/>
                </a:cubicBezTo>
                <a:cubicBezTo>
                  <a:pt x="2900025" y="1804854"/>
                  <a:pt x="2881588" y="1810055"/>
                  <a:pt x="2871989" y="1800456"/>
                </a:cubicBezTo>
                <a:cubicBezTo>
                  <a:pt x="2721728" y="1650197"/>
                  <a:pt x="2891310" y="1770409"/>
                  <a:pt x="2781837" y="1697425"/>
                </a:cubicBezTo>
                <a:cubicBezTo>
                  <a:pt x="2772650" y="1669865"/>
                  <a:pt x="2766697" y="1640712"/>
                  <a:pt x="2743200" y="1620152"/>
                </a:cubicBezTo>
                <a:cubicBezTo>
                  <a:pt x="2719903" y="1599767"/>
                  <a:pt x="2665927" y="1568637"/>
                  <a:pt x="2665927" y="1568637"/>
                </a:cubicBezTo>
                <a:cubicBezTo>
                  <a:pt x="2618335" y="1497249"/>
                  <a:pt x="2667398" y="1553713"/>
                  <a:pt x="2601533" y="1517121"/>
                </a:cubicBezTo>
                <a:cubicBezTo>
                  <a:pt x="2574472" y="1502087"/>
                  <a:pt x="2524259" y="1465606"/>
                  <a:pt x="2524259" y="1465606"/>
                </a:cubicBezTo>
                <a:cubicBezTo>
                  <a:pt x="2481330" y="1401210"/>
                  <a:pt x="2511382" y="1435556"/>
                  <a:pt x="2421228" y="1375454"/>
                </a:cubicBezTo>
                <a:lnTo>
                  <a:pt x="2343955" y="1323938"/>
                </a:lnTo>
                <a:cubicBezTo>
                  <a:pt x="2331076" y="1315352"/>
                  <a:pt x="2320003" y="1303075"/>
                  <a:pt x="2305319" y="1298180"/>
                </a:cubicBezTo>
                <a:cubicBezTo>
                  <a:pt x="2089574" y="1226268"/>
                  <a:pt x="1940418" y="1274570"/>
                  <a:pt x="1803043" y="1272423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6" name="Полилиния 35"/>
          <p:cNvSpPr/>
          <p:nvPr/>
        </p:nvSpPr>
        <p:spPr>
          <a:xfrm>
            <a:off x="4284663" y="5157788"/>
            <a:ext cx="287337" cy="301625"/>
          </a:xfrm>
          <a:custGeom>
            <a:avLst/>
            <a:gdLst>
              <a:gd name="connsiteX0" fmla="*/ 307117 w 493370"/>
              <a:gd name="connsiteY0" fmla="*/ 0 h 373487"/>
              <a:gd name="connsiteX1" fmla="*/ 75298 w 493370"/>
              <a:gd name="connsiteY1" fmla="*/ 12879 h 373487"/>
              <a:gd name="connsiteX2" fmla="*/ 36661 w 493370"/>
              <a:gd name="connsiteY2" fmla="*/ 25758 h 373487"/>
              <a:gd name="connsiteX3" fmla="*/ 10903 w 493370"/>
              <a:gd name="connsiteY3" fmla="*/ 64394 h 373487"/>
              <a:gd name="connsiteX4" fmla="*/ 23782 w 493370"/>
              <a:gd name="connsiteY4" fmla="*/ 309093 h 373487"/>
              <a:gd name="connsiteX5" fmla="*/ 139692 w 493370"/>
              <a:gd name="connsiteY5" fmla="*/ 373487 h 373487"/>
              <a:gd name="connsiteX6" fmla="*/ 371512 w 493370"/>
              <a:gd name="connsiteY6" fmla="*/ 360608 h 373487"/>
              <a:gd name="connsiteX7" fmla="*/ 410148 w 493370"/>
              <a:gd name="connsiteY7" fmla="*/ 347730 h 373487"/>
              <a:gd name="connsiteX8" fmla="*/ 474543 w 493370"/>
              <a:gd name="connsiteY8" fmla="*/ 296214 h 373487"/>
              <a:gd name="connsiteX9" fmla="*/ 461664 w 493370"/>
              <a:gd name="connsiteY9" fmla="*/ 64394 h 373487"/>
              <a:gd name="connsiteX10" fmla="*/ 448785 w 493370"/>
              <a:gd name="connsiteY10" fmla="*/ 25758 h 373487"/>
              <a:gd name="connsiteX11" fmla="*/ 384391 w 493370"/>
              <a:gd name="connsiteY11" fmla="*/ 12879 h 373487"/>
              <a:gd name="connsiteX12" fmla="*/ 307117 w 493370"/>
              <a:gd name="connsiteY12" fmla="*/ 0 h 3734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93370" h="373487">
                <a:moveTo>
                  <a:pt x="307117" y="0"/>
                </a:moveTo>
                <a:cubicBezTo>
                  <a:pt x="255602" y="0"/>
                  <a:pt x="152342" y="5541"/>
                  <a:pt x="75298" y="12879"/>
                </a:cubicBezTo>
                <a:cubicBezTo>
                  <a:pt x="61783" y="14166"/>
                  <a:pt x="47262" y="17277"/>
                  <a:pt x="36661" y="25758"/>
                </a:cubicBezTo>
                <a:cubicBezTo>
                  <a:pt x="24574" y="35427"/>
                  <a:pt x="19489" y="51515"/>
                  <a:pt x="10903" y="64394"/>
                </a:cubicBezTo>
                <a:cubicBezTo>
                  <a:pt x="15196" y="145960"/>
                  <a:pt x="0" y="230953"/>
                  <a:pt x="23782" y="309093"/>
                </a:cubicBezTo>
                <a:cubicBezTo>
                  <a:pt x="33782" y="341949"/>
                  <a:pt x="106142" y="362304"/>
                  <a:pt x="139692" y="373487"/>
                </a:cubicBezTo>
                <a:cubicBezTo>
                  <a:pt x="216965" y="369194"/>
                  <a:pt x="294468" y="367945"/>
                  <a:pt x="371512" y="360608"/>
                </a:cubicBezTo>
                <a:cubicBezTo>
                  <a:pt x="385026" y="359321"/>
                  <a:pt x="399548" y="356210"/>
                  <a:pt x="410148" y="347730"/>
                </a:cubicBezTo>
                <a:cubicBezTo>
                  <a:pt x="493370" y="281153"/>
                  <a:pt x="377427" y="328586"/>
                  <a:pt x="474543" y="296214"/>
                </a:cubicBezTo>
                <a:cubicBezTo>
                  <a:pt x="470250" y="218941"/>
                  <a:pt x="469002" y="141438"/>
                  <a:pt x="461664" y="64394"/>
                </a:cubicBezTo>
                <a:cubicBezTo>
                  <a:pt x="460377" y="50880"/>
                  <a:pt x="460080" y="33288"/>
                  <a:pt x="448785" y="25758"/>
                </a:cubicBezTo>
                <a:cubicBezTo>
                  <a:pt x="430572" y="13616"/>
                  <a:pt x="406191" y="14861"/>
                  <a:pt x="384391" y="12879"/>
                </a:cubicBezTo>
                <a:cubicBezTo>
                  <a:pt x="358739" y="10547"/>
                  <a:pt x="358632" y="0"/>
                  <a:pt x="30711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3073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836613"/>
            <a:ext cx="2163763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35" name="TextBox 37"/>
          <p:cNvSpPr txBox="1">
            <a:spLocks noChangeArrowheads="1"/>
          </p:cNvSpPr>
          <p:nvPr/>
        </p:nvSpPr>
        <p:spPr bwMode="auto">
          <a:xfrm>
            <a:off x="2987675" y="188913"/>
            <a:ext cx="42481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2400" b="1" dirty="0">
                <a:solidFill>
                  <a:srgbClr val="FF0000"/>
                </a:solidFill>
                <a:latin typeface="Calibri" pitchFamily="34" charset="0"/>
              </a:rPr>
              <a:t>НЕЙРОГЕНЕЗ  В  ГИППОКАМПЕ</a:t>
            </a:r>
          </a:p>
        </p:txBody>
      </p:sp>
      <p:pic>
        <p:nvPicPr>
          <p:cNvPr id="30736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836613"/>
            <a:ext cx="2254250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Стрелка вправо 39"/>
          <p:cNvSpPr/>
          <p:nvPr/>
        </p:nvSpPr>
        <p:spPr>
          <a:xfrm>
            <a:off x="6227763" y="981075"/>
            <a:ext cx="431800" cy="484188"/>
          </a:xfrm>
          <a:prstGeom prst="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0738" name="TextBox 42"/>
          <p:cNvSpPr txBox="1">
            <a:spLocks noChangeArrowheads="1"/>
          </p:cNvSpPr>
          <p:nvPr/>
        </p:nvSpPr>
        <p:spPr bwMode="auto">
          <a:xfrm>
            <a:off x="3924300" y="1700213"/>
            <a:ext cx="504031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600" b="1" dirty="0">
                <a:solidFill>
                  <a:srgbClr val="00B050"/>
                </a:solidFill>
                <a:latin typeface="Calibri" pitchFamily="34" charset="0"/>
              </a:rPr>
              <a:t>НЕЙРОГЕНЕЗ = ПРОЛИФЕРАЦИЯ - АПОПТОЗ </a:t>
            </a:r>
          </a:p>
        </p:txBody>
      </p:sp>
      <p:sp>
        <p:nvSpPr>
          <p:cNvPr id="30739" name="TextBox 43"/>
          <p:cNvSpPr txBox="1">
            <a:spLocks noChangeArrowheads="1"/>
          </p:cNvSpPr>
          <p:nvPr/>
        </p:nvSpPr>
        <p:spPr bwMode="auto">
          <a:xfrm>
            <a:off x="4103688" y="1989138"/>
            <a:ext cx="5040312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b="1" dirty="0">
                <a:solidFill>
                  <a:srgbClr val="0070C0"/>
                </a:solidFill>
                <a:latin typeface="Calibri" pitchFamily="34" charset="0"/>
              </a:rPr>
              <a:t>Известные активаторы нейрогенеза : </a:t>
            </a:r>
          </a:p>
          <a:p>
            <a:pPr algn="ctr" eaLnBrk="1" hangingPunct="1"/>
            <a:r>
              <a:rPr lang="ru-RU" b="1" dirty="0">
                <a:solidFill>
                  <a:srgbClr val="0070C0"/>
                </a:solidFill>
                <a:latin typeface="Calibri" pitchFamily="34" charset="0"/>
              </a:rPr>
              <a:t>Физическая и интеллектуальная активность, цитокины и факторы роста, эритропоэтин, трансплантация стволовых клеток, лекарственные препараты – статины, виагра, антагонисты глюкокортикоидных рецепторов, </a:t>
            </a:r>
            <a:r>
              <a:rPr lang="ru-RU" b="1" dirty="0">
                <a:solidFill>
                  <a:srgbClr val="FF0000"/>
                </a:solidFill>
                <a:latin typeface="Calibri" pitchFamily="34" charset="0"/>
              </a:rPr>
              <a:t>димебон</a:t>
            </a:r>
            <a:r>
              <a:rPr lang="ru-RU" b="1" dirty="0">
                <a:solidFill>
                  <a:srgbClr val="0070C0"/>
                </a:solidFill>
                <a:latin typeface="Calibri" pitchFamily="34" charset="0"/>
              </a:rPr>
              <a:t> </a:t>
            </a:r>
          </a:p>
        </p:txBody>
      </p:sp>
      <p:cxnSp>
        <p:nvCxnSpPr>
          <p:cNvPr id="46" name="Прямая соединительная линия 45"/>
          <p:cNvCxnSpPr/>
          <p:nvPr/>
        </p:nvCxnSpPr>
        <p:spPr>
          <a:xfrm>
            <a:off x="3779838" y="692150"/>
            <a:ext cx="0" cy="3097213"/>
          </a:xfrm>
          <a:prstGeom prst="line">
            <a:avLst/>
          </a:prstGeom>
          <a:ln w="57150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0" y="3860800"/>
            <a:ext cx="244792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Взаимодействие с клетками и матриксом «стволовой ниши»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771775" y="6308725"/>
            <a:ext cx="453707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НЕЙРАЛЬНАЯ СТВОЛОВАЯ КЛЕТКА</a:t>
            </a:r>
          </a:p>
        </p:txBody>
      </p:sp>
      <p:cxnSp>
        <p:nvCxnSpPr>
          <p:cNvPr id="55" name="Соединительная линия уступом 54"/>
          <p:cNvCxnSpPr/>
          <p:nvPr/>
        </p:nvCxnSpPr>
        <p:spPr>
          <a:xfrm>
            <a:off x="2339975" y="4868863"/>
            <a:ext cx="1152525" cy="360362"/>
          </a:xfrm>
          <a:prstGeom prst="bentConnector3">
            <a:avLst>
              <a:gd name="adj1" fmla="val 50000"/>
            </a:avLst>
          </a:prstGeom>
          <a:ln w="57150">
            <a:solidFill>
              <a:schemeClr val="bg2">
                <a:lumMod val="75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5984875" y="4075113"/>
            <a:ext cx="3059113" cy="2308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Факторы, присутствующие в крови и ликворе: глюкокортикоиды, про-воспалительные цитокины,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BDNF, NGF,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VEGF, IGF-1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, серотонин, глутамат</a:t>
            </a:r>
          </a:p>
        </p:txBody>
      </p:sp>
      <p:sp>
        <p:nvSpPr>
          <p:cNvPr id="58" name="Стрелка влево 57"/>
          <p:cNvSpPr/>
          <p:nvPr/>
        </p:nvSpPr>
        <p:spPr>
          <a:xfrm>
            <a:off x="5219700" y="5157788"/>
            <a:ext cx="720725" cy="71437"/>
          </a:xfrm>
          <a:prstGeom prst="leftArrow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59" name="TextBox 58"/>
          <p:cNvSpPr txBox="1"/>
          <p:nvPr/>
        </p:nvSpPr>
        <p:spPr>
          <a:xfrm>
            <a:off x="250825" y="5516563"/>
            <a:ext cx="2305050" cy="1477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+mn-lt"/>
              </a:rPr>
              <a:t>Химокины из очага ишемии, воспаления, травмы (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  <a:latin typeface="+mn-lt"/>
              </a:rPr>
              <a:t>SDF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+mn-lt"/>
              </a:rPr>
              <a:t>-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  <a:latin typeface="+mn-lt"/>
              </a:rPr>
              <a:t>1 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+mn-lt"/>
              </a:rPr>
              <a:t>и др.)</a:t>
            </a:r>
          </a:p>
        </p:txBody>
      </p:sp>
      <p:cxnSp>
        <p:nvCxnSpPr>
          <p:cNvPr id="61" name="Прямая со стрелкой 60"/>
          <p:cNvCxnSpPr/>
          <p:nvPr/>
        </p:nvCxnSpPr>
        <p:spPr>
          <a:xfrm flipV="1">
            <a:off x="2700338" y="5876925"/>
            <a:ext cx="792162" cy="360363"/>
          </a:xfrm>
          <a:prstGeom prst="straightConnector1">
            <a:avLst/>
          </a:prstGeom>
          <a:ln w="5715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2249</Words>
  <Application>Microsoft Office PowerPoint</Application>
  <PresentationFormat>Экран (4:3)</PresentationFormat>
  <Paragraphs>262</Paragraphs>
  <Slides>44</Slides>
  <Notes>6</Notes>
  <HiddenSlides>1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44</vt:i4>
      </vt:variant>
    </vt:vector>
  </HeadingPairs>
  <TitlesOfParts>
    <vt:vector size="53" baseType="lpstr">
      <vt:lpstr>Arial</vt:lpstr>
      <vt:lpstr>Arial</vt:lpstr>
      <vt:lpstr>Calibri</vt:lpstr>
      <vt:lpstr>Tahoma</vt:lpstr>
      <vt:lpstr>Times New Roman</vt:lpstr>
      <vt:lpstr>Wingdings</vt:lpstr>
      <vt:lpstr>Тема Office</vt:lpstr>
      <vt:lpstr>Лист</vt:lpstr>
      <vt:lpstr>Диаграмма</vt:lpstr>
      <vt:lpstr>Клеточные технологии в терапии ишемических поражений ЦНС</vt:lpstr>
      <vt:lpstr>Болезни и повреждения центральной нервной системы занимают значительное место в структуре заболеваемости, инвалидизации и смертности. Инсульт головного мозга, болезнь Альцгеймера и другие возрастные деменции находятся среди основных причин инвалидности людей пожилого возраста, травмы головного и спинного мозга, латеральный амиотрофический склероз, рассеянный склероз – молодых и зрелых людей, а детский церебральный паралич – детей. Исследования последних лет с использованием моделей человеческих патологий на животных показали, что методы регенеративной медицины и, в частности, клеточная терапия, эффективны в большинстве случаев независимо от конкретного заболевания.</vt:lpstr>
      <vt:lpstr>Презентация PowerPoint</vt:lpstr>
      <vt:lpstr>Клинические исследования по трансплантации СК при заболеваниях и повреждениях ЦНС</vt:lpstr>
      <vt:lpstr>При острых и хронических поражениях ЦНС, независимо от типа поражения целесообразно</vt:lpstr>
      <vt:lpstr>Свойства МСК</vt:lpstr>
      <vt:lpstr>Цель исследования</vt:lpstr>
      <vt:lpstr>      Эндоваскулярная модель инсульта  метод окклюзии СМА  с помощью нейлоновой нити с силиконовым наконечником</vt:lpstr>
      <vt:lpstr>Клеточная терапия инсульта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Метод:</vt:lpstr>
      <vt:lpstr>Презентация PowerPoint</vt:lpstr>
      <vt:lpstr>Презентация PowerPoint</vt:lpstr>
      <vt:lpstr>Презентация PowerPoint</vt:lpstr>
      <vt:lpstr>Презентация PowerPoint</vt:lpstr>
      <vt:lpstr>Накопление стволовых клеток, меченных микрочастицами оксида железа в декстрановой оболочке, в зоне ишемического поражения </vt:lpstr>
      <vt:lpstr>Визуализация миграции стереотаксически введенных меченных мезенхимальных стволовых клеток у крыс с электрокоагуляцией средней мозговой артерии</vt:lpstr>
      <vt:lpstr>Визуализация миграции внутривенно введенных меченных мезенхимальных стволовых клеток у крыс с интралюминальной окклюзией   средней мозговой артерии</vt:lpstr>
      <vt:lpstr>Презентация PowerPoint</vt:lpstr>
      <vt:lpstr>Презентация PowerPoint</vt:lpstr>
      <vt:lpstr>Влияние  в/в введения СК на неврологические изменения и физиологическое поведение крыс с ишемическим инсультом (окклюзия СМА)</vt:lpstr>
      <vt:lpstr>Презентация PowerPoint</vt:lpstr>
      <vt:lpstr>Презентация PowerPoint</vt:lpstr>
      <vt:lpstr>Динамика объема очага ишемического поражения мозга при введении стволовых клеток</vt:lpstr>
      <vt:lpstr>Презентация PowerPoint</vt:lpstr>
      <vt:lpstr>Сокращение объема зоны ишемического повреждения ткани мозга крысы после в/в трансплантации МСК плаценты человека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Индуцированный инсультом нейрогенез в ипсилатеральных СВЗ и стриатуме крысы. Окраска антителами против Ki67 через 3 недели после ОСМА.</vt:lpstr>
      <vt:lpstr>Индуцированный инсультом нейрогенез в СВЗ и стриатуме крысы. 2 недели после ОСМА. Окраска АТ против даблкортина. </vt:lpstr>
      <vt:lpstr>Индуцированное инсультом подавление миграции нейробластов из СВЗ в гранулярный слой ипсилатеральной обонятельной луковицы. 4 недели после ОСМА. Окраска АТ против BrdU. </vt:lpstr>
      <vt:lpstr>Презентация PowerPoint</vt:lpstr>
      <vt:lpstr>Индуцированный инсультом и трансплантацией чпМСК нейрогенез в ипсилатеральных СВЗ и стриатуме крысы. 3 недели после ОСМА и трансплантации. Окраска антителами против Ki67.  </vt:lpstr>
      <vt:lpstr>Презентация PowerPoint</vt:lpstr>
      <vt:lpstr>Нейрогенные зоны в мозге мыши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Клеточные технологии в терапии ишемических и травматических поражений ЦНС</dc:title>
  <dc:creator>Konstantin</dc:creator>
  <cp:lastModifiedBy>вадим курсенко</cp:lastModifiedBy>
  <cp:revision>18</cp:revision>
  <dcterms:created xsi:type="dcterms:W3CDTF">2013-05-29T10:13:12Z</dcterms:created>
  <dcterms:modified xsi:type="dcterms:W3CDTF">2014-06-10T17:35:31Z</dcterms:modified>
</cp:coreProperties>
</file>